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7"/>
  </p:notesMasterIdLst>
  <p:sldIdLst>
    <p:sldId id="514" r:id="rId2"/>
    <p:sldId id="470" r:id="rId3"/>
    <p:sldId id="424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515" r:id="rId12"/>
    <p:sldId id="478" r:id="rId13"/>
    <p:sldId id="479" r:id="rId14"/>
    <p:sldId id="480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8" r:id="rId30"/>
    <p:sldId id="497" r:id="rId31"/>
    <p:sldId id="513" r:id="rId32"/>
    <p:sldId id="501" r:id="rId33"/>
    <p:sldId id="502" r:id="rId34"/>
    <p:sldId id="504" r:id="rId35"/>
    <p:sldId id="503" r:id="rId36"/>
    <p:sldId id="505" r:id="rId37"/>
    <p:sldId id="506" r:id="rId38"/>
    <p:sldId id="516" r:id="rId39"/>
    <p:sldId id="507" r:id="rId40"/>
    <p:sldId id="517" r:id="rId41"/>
    <p:sldId id="509" r:id="rId42"/>
    <p:sldId id="510" r:id="rId43"/>
    <p:sldId id="518" r:id="rId44"/>
    <p:sldId id="512" r:id="rId45"/>
    <p:sldId id="511" r:id="rId46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4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  <a:srgbClr val="0066FF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>
      <p:cViewPr varScale="1">
        <p:scale>
          <a:sx n="116" d="100"/>
          <a:sy n="116" d="100"/>
        </p:scale>
        <p:origin x="1326" y="108"/>
      </p:cViewPr>
      <p:guideLst>
        <p:guide orient="horz" pos="2274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sr-Latn-R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 altLang="sr-Latn-R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sr-Latn-R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5CEB85-9B1F-46F6-9025-8EC43436E083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551187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CEB85-9B1F-46F6-9025-8EC43436E083}" type="slidenum">
              <a:rPr lang="sr-Latn-CS" altLang="sr-Latn-RS" smtClean="0"/>
              <a:pPr/>
              <a:t>10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308026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CEB85-9B1F-46F6-9025-8EC43436E083}" type="slidenum">
              <a:rPr lang="sr-Latn-CS" altLang="sr-Latn-RS" smtClean="0"/>
              <a:pPr/>
              <a:t>11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70132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EE3C2-A2DE-49B3-8481-3D4B1C69C58C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48739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BF201-29C0-4DEE-9772-D40B9579FFEB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6915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24954-2732-4049-AFF5-64763276D53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97964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23803-A7B0-4487-8B80-DC4B3BE9E2E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0263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67759-D5B8-4DC1-8A44-A745503725F8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84853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65EA9-3B89-47E2-9CAC-889C9E9C1E4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31173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B98FE-6A52-4FDE-AC42-FEE7D5C72106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3564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76DB8-8F40-4BCE-93C6-985A65E45049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75458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AA48-8012-4AB0-90B4-9FF3870D48DC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24021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D5918-323F-4C83-8E59-9AC0922C9AF4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9591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69917-9F01-431C-849B-824F16724A0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55449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 altLang="sr-Latn-R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 altLang="sr-Latn-R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64DACF-1754-4E27-BD31-924A9ECDCC6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3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800" dirty="0"/>
              <a:t>PHARMACY – INTEGRATED ACADEMIC STUDIES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339752" y="2081213"/>
            <a:ext cx="50919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612775" y="2830033"/>
            <a:ext cx="8229600" cy="626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GB" altLang="en-US" sz="2400" dirty="0" smtClean="0"/>
              <a:t>UROGENITAL SYSTEM</a:t>
            </a:r>
            <a:endParaRPr lang="sr-Cyrl-RS" altLang="en-US" sz="2400" dirty="0"/>
          </a:p>
        </p:txBody>
      </p:sp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5734" r="41180" b="40895"/>
          <a:stretch>
            <a:fillRect/>
          </a:stretch>
        </p:blipFill>
        <p:spPr bwMode="auto">
          <a:xfrm>
            <a:off x="2771775" y="3692525"/>
            <a:ext cx="357822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grada Netter"/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196752"/>
            <a:ext cx="4427537" cy="555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4562475" y="5013325"/>
            <a:ext cx="2159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sr-Latn-RS" b="1">
                <a:solidFill>
                  <a:srgbClr val="000000"/>
                </a:solidFill>
              </a:rPr>
              <a:t>Ductus papillaris</a:t>
            </a:r>
          </a:p>
        </p:txBody>
      </p:sp>
      <p:sp>
        <p:nvSpPr>
          <p:cNvPr id="12292" name="Line 11"/>
          <p:cNvSpPr>
            <a:spLocks noChangeShapeType="1"/>
          </p:cNvSpPr>
          <p:nvPr/>
        </p:nvSpPr>
        <p:spPr bwMode="auto">
          <a:xfrm>
            <a:off x="4637088" y="5373688"/>
            <a:ext cx="2016125" cy="0"/>
          </a:xfrm>
          <a:prstGeom prst="line">
            <a:avLst/>
          </a:prstGeom>
          <a:noFill/>
          <a:ln w="28575" cap="flat" cmpd="sng">
            <a:solidFill>
              <a:srgbClr val="009999"/>
            </a:solidFill>
            <a:bevel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1412776"/>
            <a:ext cx="552266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Primary urine is formed by </a:t>
            </a: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filtration of blood </a:t>
            </a:r>
            <a:b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</a:t>
            </a:r>
            <a:r>
              <a:rPr lang="en-GB" altLang="en-US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glomerul</a:t>
            </a: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between 2 layers of</a:t>
            </a:r>
            <a:r>
              <a:rPr lang="en-GB" altLang="en-US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capsulae</a:t>
            </a: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glomeruli</a:t>
            </a: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</a:t>
            </a:r>
            <a:b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mostly resorbed traveling through renal </a:t>
            </a:r>
            <a:b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tubules</a:t>
            </a:r>
            <a:r>
              <a:rPr lang="en-GB" altLang="en-US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after which definitive urine is produced.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grada Netter"/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196752"/>
            <a:ext cx="4427537" cy="555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4562475" y="5013325"/>
            <a:ext cx="2159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sr-Latn-RS" b="1">
                <a:solidFill>
                  <a:srgbClr val="000000"/>
                </a:solidFill>
              </a:rPr>
              <a:t>Ductus papillaris</a:t>
            </a:r>
          </a:p>
        </p:txBody>
      </p:sp>
      <p:sp>
        <p:nvSpPr>
          <p:cNvPr id="12292" name="Line 11"/>
          <p:cNvSpPr>
            <a:spLocks noChangeShapeType="1"/>
          </p:cNvSpPr>
          <p:nvPr/>
        </p:nvSpPr>
        <p:spPr bwMode="auto">
          <a:xfrm>
            <a:off x="4637088" y="5373688"/>
            <a:ext cx="2016125" cy="0"/>
          </a:xfrm>
          <a:prstGeom prst="line">
            <a:avLst/>
          </a:prstGeom>
          <a:noFill/>
          <a:ln w="28575" cap="flat" cmpd="sng">
            <a:solidFill>
              <a:srgbClr val="009999"/>
            </a:solidFill>
            <a:bevel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476672"/>
            <a:ext cx="6340197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Several renal tubules connected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 each other form a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collecting kidney tubules </a:t>
            </a:r>
            <a:r>
              <a:rPr lang="sr-Cyrl-R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colligentis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The collecting tubules of the kidneys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drain into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larger canals, papillary canals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papillares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), which pass through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pyramids of Malpighi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open</a:t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tops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pyramids where are the </a:t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openings named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foramina </a:t>
            </a:r>
            <a:r>
              <a:rPr lang="en-GB" altLang="en-US" sz="20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papillaria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(papillary </a:t>
            </a:r>
            <a:r>
              <a:rPr lang="en-GB" altLang="en-US" sz="20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oppenings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Through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these openings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definitive urine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excreted in</a:t>
            </a:r>
            <a:r>
              <a:rPr lang="sr-Cyrl-R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minor calices, then in </a:t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major calices (formed by merging of minor </a:t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calices), and then in renal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pelvis (formed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by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merging of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major calices)</a:t>
            </a: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70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grada Sobotta"/>
          <p:cNvPicPr>
            <a:picLocks noGrp="1" noChangeArrowheads="1"/>
          </p:cNvPicPr>
          <p:nvPr>
            <p:ph idx="4294967295"/>
          </p:nvPr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1270000"/>
            <a:ext cx="6026150" cy="5362575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179388" y="4149725"/>
            <a:ext cx="290036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Pelvis renalis</a:t>
            </a:r>
          </a:p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(pyelon)</a:t>
            </a:r>
            <a:endParaRPr lang="sr-Latn-RS" altLang="en-US" sz="28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179388" y="908050"/>
            <a:ext cx="320357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Calices renales minores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8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-1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0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Calices renales majores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3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4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RS" altLang="en-US" sz="28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317" name="AutoShape 8"/>
          <p:cNvSpPr>
            <a:spLocks noChangeArrowheads="1"/>
          </p:cNvSpPr>
          <p:nvPr/>
        </p:nvSpPr>
        <p:spPr bwMode="auto">
          <a:xfrm>
            <a:off x="1331913" y="1916113"/>
            <a:ext cx="144462" cy="504825"/>
          </a:xfrm>
          <a:prstGeom prst="downArrow">
            <a:avLst>
              <a:gd name="adj1" fmla="val 50000"/>
              <a:gd name="adj2" fmla="val 87363"/>
            </a:avLst>
          </a:prstGeom>
          <a:solidFill>
            <a:srgbClr val="FF9933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i="1">
              <a:solidFill>
                <a:srgbClr val="FF9933"/>
              </a:solidFill>
            </a:endParaRPr>
          </a:p>
        </p:txBody>
      </p:sp>
      <p:sp>
        <p:nvSpPr>
          <p:cNvPr id="13318" name="AutoShape 9"/>
          <p:cNvSpPr>
            <a:spLocks noChangeArrowheads="1"/>
          </p:cNvSpPr>
          <p:nvPr/>
        </p:nvSpPr>
        <p:spPr bwMode="auto">
          <a:xfrm>
            <a:off x="1331913" y="3357563"/>
            <a:ext cx="144462" cy="792162"/>
          </a:xfrm>
          <a:prstGeom prst="downArrow">
            <a:avLst>
              <a:gd name="adj1" fmla="val 50000"/>
              <a:gd name="adj2" fmla="val 137088"/>
            </a:avLst>
          </a:prstGeom>
          <a:solidFill>
            <a:srgbClr val="FF9933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i="1">
              <a:solidFill>
                <a:srgbClr val="FF9933"/>
              </a:solidFill>
            </a:endParaRPr>
          </a:p>
        </p:txBody>
      </p:sp>
      <p:sp>
        <p:nvSpPr>
          <p:cNvPr id="13319" name="Line 10"/>
          <p:cNvSpPr>
            <a:spLocks noChangeShapeType="1"/>
          </p:cNvSpPr>
          <p:nvPr/>
        </p:nvSpPr>
        <p:spPr bwMode="auto">
          <a:xfrm flipV="1">
            <a:off x="4787900" y="4797425"/>
            <a:ext cx="1800225" cy="358775"/>
          </a:xfrm>
          <a:prstGeom prst="line">
            <a:avLst/>
          </a:prstGeom>
          <a:noFill/>
          <a:ln w="3810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0" name="Line 11"/>
          <p:cNvSpPr>
            <a:spLocks noChangeShapeType="1"/>
          </p:cNvSpPr>
          <p:nvPr/>
        </p:nvSpPr>
        <p:spPr bwMode="auto">
          <a:xfrm>
            <a:off x="4787900" y="3070225"/>
            <a:ext cx="1514475" cy="215900"/>
          </a:xfrm>
          <a:prstGeom prst="line">
            <a:avLst/>
          </a:prstGeom>
          <a:noFill/>
          <a:ln w="3810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1" name="Line 12"/>
          <p:cNvSpPr>
            <a:spLocks noChangeShapeType="1"/>
          </p:cNvSpPr>
          <p:nvPr/>
        </p:nvSpPr>
        <p:spPr bwMode="auto">
          <a:xfrm flipV="1">
            <a:off x="4645025" y="4221163"/>
            <a:ext cx="1223963" cy="215900"/>
          </a:xfrm>
          <a:prstGeom prst="line">
            <a:avLst/>
          </a:prstGeom>
          <a:noFill/>
          <a:ln w="5715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2" name="Text Box 6"/>
          <p:cNvSpPr txBox="1">
            <a:spLocks noChangeArrowheads="1"/>
          </p:cNvSpPr>
          <p:nvPr/>
        </p:nvSpPr>
        <p:spPr bwMode="auto">
          <a:xfrm>
            <a:off x="1476375" y="116725"/>
            <a:ext cx="5362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excretory tract</a:t>
            </a:r>
            <a:endParaRPr lang="sr-Cyrl-RS" altLang="en-US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3323" name="Text Box 6"/>
          <p:cNvSpPr txBox="1">
            <a:spLocks noChangeArrowheads="1"/>
          </p:cNvSpPr>
          <p:nvPr/>
        </p:nvSpPr>
        <p:spPr bwMode="auto">
          <a:xfrm>
            <a:off x="0" y="5302250"/>
            <a:ext cx="39782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Pelvis renalis</a:t>
            </a:r>
            <a:r>
              <a:rPr lang="sr-Cyrl-R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leaves</a:t>
            </a:r>
            <a:endParaRPr lang="sr-Cyrl-R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sinus </a:t>
            </a:r>
            <a:r>
              <a:rPr lang="en-GB" altLang="en-US" sz="20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renalis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through</a:t>
            </a:r>
            <a:b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r>
              <a:rPr lang="en-GB" altLang="en-US" sz="20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 is continued</a:t>
            </a:r>
            <a:b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by ureter</a:t>
            </a:r>
            <a:endParaRPr lang="sr-Cyrl-R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22" grpId="0" autoUpdateAnimBg="0"/>
      <p:bldP spid="13323" grpId="0" autoUpdateAnimBg="0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oložaj B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57"/>
          <a:stretch>
            <a:fillRect/>
          </a:stretch>
        </p:blipFill>
        <p:spPr>
          <a:xfrm>
            <a:off x="5119871" y="1124744"/>
            <a:ext cx="4020681" cy="4225776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-27282" y="642977"/>
            <a:ext cx="5400600" cy="606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Ureter</a:t>
            </a:r>
            <a:endParaRPr lang="sr-Latn-CS" altLang="en-US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4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sz="2000" dirty="0">
                <a:latin typeface="Book Antiqua" panose="02040602050305030304" pitchFamily="18" charset="0"/>
              </a:rPr>
              <a:t>The </a:t>
            </a:r>
            <a:r>
              <a:rPr lang="en-GB" sz="2000" b="1" dirty="0">
                <a:latin typeface="Book Antiqua" panose="02040602050305030304" pitchFamily="18" charset="0"/>
              </a:rPr>
              <a:t>ureters</a:t>
            </a:r>
            <a:r>
              <a:rPr lang="en-GB" sz="2000" dirty="0">
                <a:latin typeface="Book Antiqua" panose="02040602050305030304" pitchFamily="18" charset="0"/>
              </a:rPr>
              <a:t> are two thick </a:t>
            </a:r>
            <a:r>
              <a:rPr lang="en-GB" sz="2000" dirty="0" err="1" smtClean="0">
                <a:latin typeface="Book Antiqua" panose="02040602050305030304" pitchFamily="18" charset="0"/>
              </a:rPr>
              <a:t>musculo</a:t>
            </a:r>
            <a:r>
              <a:rPr lang="en-GB" sz="2000" dirty="0" smtClean="0">
                <a:latin typeface="Book Antiqua" panose="02040602050305030304" pitchFamily="18" charset="0"/>
              </a:rPr>
              <a:t>-mucosal tubes </a:t>
            </a:r>
            <a:r>
              <a:rPr lang="en-GB" sz="2000" dirty="0">
                <a:latin typeface="Book Antiqua" panose="02040602050305030304" pitchFamily="18" charset="0"/>
              </a:rPr>
              <a:t>which act to transport urine from the kidney to the bladder</a:t>
            </a:r>
            <a:r>
              <a:rPr lang="en-GB" sz="2000" dirty="0" smtClean="0">
                <a:latin typeface="Book Antiqua" panose="02040602050305030304" pitchFamily="18" charset="0"/>
              </a:rPr>
              <a:t>.</a:t>
            </a:r>
            <a:br>
              <a:rPr lang="en-GB" sz="2000" dirty="0" smtClean="0">
                <a:latin typeface="Book Antiqua" panose="02040602050305030304" pitchFamily="18" charset="0"/>
              </a:rPr>
            </a:b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L~30cm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; 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Ø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4-5mm</a:t>
            </a:r>
          </a:p>
          <a:p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sz="2000" dirty="0">
                <a:latin typeface="Book Antiqua" panose="02040602050305030304" pitchFamily="18" charset="0"/>
              </a:rPr>
              <a:t>The </a:t>
            </a:r>
            <a:r>
              <a:rPr lang="en-GB" sz="2000" b="1" dirty="0">
                <a:latin typeface="Book Antiqua" panose="02040602050305030304" pitchFamily="18" charset="0"/>
              </a:rPr>
              <a:t>ureters </a:t>
            </a:r>
            <a:r>
              <a:rPr lang="en-GB" sz="2000" dirty="0">
                <a:latin typeface="Book Antiqua" panose="02040602050305030304" pitchFamily="18" charset="0"/>
              </a:rPr>
              <a:t>arise in the abdomen as a continuation of the renal pelvis, and </a:t>
            </a:r>
            <a:r>
              <a:rPr lang="en-GB" sz="2000" dirty="0" smtClean="0">
                <a:latin typeface="Book Antiqua" panose="02040602050305030304" pitchFamily="18" charset="0"/>
              </a:rPr>
              <a:t/>
            </a:r>
            <a:br>
              <a:rPr lang="en-GB" sz="2000" dirty="0" smtClean="0">
                <a:latin typeface="Book Antiqua" panose="02040602050305030304" pitchFamily="18" charset="0"/>
              </a:rPr>
            </a:br>
            <a:r>
              <a:rPr lang="en-GB" sz="2000" dirty="0" smtClean="0">
                <a:latin typeface="Book Antiqua" panose="02040602050305030304" pitchFamily="18" charset="0"/>
              </a:rPr>
              <a:t>terminate </a:t>
            </a:r>
            <a:r>
              <a:rPr lang="en-GB" sz="2000" dirty="0">
                <a:latin typeface="Book Antiqua" panose="02040602050305030304" pitchFamily="18" charset="0"/>
              </a:rPr>
              <a:t>in the pelvic cavity – where they empty into </a:t>
            </a:r>
            <a:r>
              <a:rPr lang="en-GB" sz="2000" dirty="0" smtClean="0">
                <a:latin typeface="Book Antiqua" panose="02040602050305030304" pitchFamily="18" charset="0"/>
              </a:rPr>
              <a:t>the urinary </a:t>
            </a:r>
            <a:r>
              <a:rPr lang="en-GB" sz="2000" dirty="0">
                <a:latin typeface="Book Antiqua" panose="02040602050305030304" pitchFamily="18" charset="0"/>
              </a:rPr>
              <a:t>bladder.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narrowed at the entrance to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pelvis</a:t>
            </a:r>
            <a:endParaRPr lang="sr-Cyrl-R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↓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Flexura marginalis  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ureteris</a:t>
            </a:r>
            <a:endParaRPr lang="en-GB" altLang="en-US" sz="20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Topographic parts :</a:t>
            </a:r>
          </a:p>
          <a:p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abdominal part (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abdominalis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pelvic part (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pelvica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692275" y="117475"/>
            <a:ext cx="5362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excretory tract</a:t>
            </a:r>
            <a:endParaRPr lang="sr-Cyrl-RS" altLang="en-US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BLADDER</a:t>
            </a:r>
            <a:r>
              <a:rPr lang="sr-Cyrl-CS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r>
              <a:rPr lang="en-GB" sz="1800" dirty="0" smtClean="0">
                <a:latin typeface="Book Antiqua" panose="02040602050305030304" pitchFamily="18" charset="0"/>
              </a:rPr>
              <a:t>The</a:t>
            </a:r>
            <a:r>
              <a:rPr lang="en-GB" sz="1800" dirty="0">
                <a:latin typeface="Book Antiqua" panose="02040602050305030304" pitchFamily="18" charset="0"/>
              </a:rPr>
              <a:t> </a:t>
            </a:r>
            <a:r>
              <a:rPr lang="en-GB" sz="1800" b="1" dirty="0">
                <a:latin typeface="Book Antiqua" panose="02040602050305030304" pitchFamily="18" charset="0"/>
              </a:rPr>
              <a:t>bladder</a:t>
            </a:r>
            <a:r>
              <a:rPr lang="en-GB" sz="1800" dirty="0">
                <a:latin typeface="Book Antiqua" panose="02040602050305030304" pitchFamily="18" charset="0"/>
              </a:rPr>
              <a:t> is an organ of the urinary system. It plays two main roles:</a:t>
            </a:r>
          </a:p>
          <a:p>
            <a:r>
              <a:rPr lang="en-GB" sz="1800" b="1" dirty="0">
                <a:latin typeface="Book Antiqua" panose="02040602050305030304" pitchFamily="18" charset="0"/>
              </a:rPr>
              <a:t>Temporary storage of urine</a:t>
            </a:r>
            <a:r>
              <a:rPr lang="en-GB" sz="1800" dirty="0">
                <a:latin typeface="Book Antiqua" panose="02040602050305030304" pitchFamily="18" charset="0"/>
              </a:rPr>
              <a:t> – the bladder is a hollow organ with distensible walls. It has a folded </a:t>
            </a:r>
            <a:r>
              <a:rPr lang="en-GB" sz="1800" dirty="0" smtClean="0">
                <a:latin typeface="Book Antiqua" panose="02040602050305030304" pitchFamily="18" charset="0"/>
              </a:rPr>
              <a:t>internal mucosal lining, which </a:t>
            </a:r>
            <a:r>
              <a:rPr lang="en-GB" sz="1800" dirty="0">
                <a:latin typeface="Book Antiqua" panose="02040602050305030304" pitchFamily="18" charset="0"/>
              </a:rPr>
              <a:t>allows it to accommodate up to 400-600ml of urine in healthy adults.</a:t>
            </a:r>
          </a:p>
          <a:p>
            <a:r>
              <a:rPr lang="en-GB" sz="1800" b="1" dirty="0">
                <a:latin typeface="Book Antiqua" panose="02040602050305030304" pitchFamily="18" charset="0"/>
              </a:rPr>
              <a:t>Assists in the expulsion of urine</a:t>
            </a:r>
            <a:r>
              <a:rPr lang="en-GB" sz="1800" dirty="0">
                <a:latin typeface="Book Antiqua" panose="02040602050305030304" pitchFamily="18" charset="0"/>
              </a:rPr>
              <a:t> – the musculature of the bladder contracts during micturition, with concomitant relaxation of the sphincter</a:t>
            </a:r>
          </a:p>
          <a:p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Localization</a:t>
            </a:r>
            <a:r>
              <a:rPr lang="sr-Latn-C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 part of pelvic cavity, behind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pubic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bones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males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front of rectum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females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front of and below the uterus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</p:txBody>
      </p:sp>
      <p:pic>
        <p:nvPicPr>
          <p:cNvPr id="15364" name="Picture 3" descr="sl1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5" t="9265" r="6863" b="53674"/>
          <a:stretch>
            <a:fillRect/>
          </a:stretch>
        </p:blipFill>
        <p:spPr bwMode="auto">
          <a:xfrm>
            <a:off x="5148063" y="3625262"/>
            <a:ext cx="3221391" cy="30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21562" r="21484" b="17500"/>
          <a:stretch>
            <a:fillRect/>
          </a:stretch>
        </p:blipFill>
        <p:spPr bwMode="auto">
          <a:xfrm>
            <a:off x="467544" y="3606800"/>
            <a:ext cx="4051300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6881" r="31445" b="6250"/>
          <a:stretch>
            <a:fillRect/>
          </a:stretch>
        </p:blipFill>
        <p:spPr bwMode="auto">
          <a:xfrm>
            <a:off x="179512" y="2996952"/>
            <a:ext cx="2875763" cy="368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BLADDER </a:t>
            </a:r>
            <a:r>
              <a:rPr lang="sr-Cyrl-CS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parts</a:t>
            </a:r>
            <a:r>
              <a:rPr lang="sr-Latn-C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dirty="0"/>
              <a:t>	</a:t>
            </a: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Latn-C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corpus vesicae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fundus or base (fundus</a:t>
            </a:r>
            <a:r>
              <a:rPr lang="sr-Latn-C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vesicae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b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 of the body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oriented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backwards and downwards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males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downwards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adjacent to prostate gland and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backwards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to vas deferens, seminal vesicle and rectum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females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backwards adjacent to cervix uteri and vagina</a:t>
            </a: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apex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Latn-C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apex vesicae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oriented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forward and upward, toward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abdominal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wall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17812" r="26758" b="6250"/>
          <a:stretch>
            <a:fillRect/>
          </a:stretch>
        </p:blipFill>
        <p:spPr bwMode="auto">
          <a:xfrm>
            <a:off x="5940152" y="2996952"/>
            <a:ext cx="3111432" cy="37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</a:t>
            </a:r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BLADDER </a:t>
            </a:r>
            <a:r>
              <a:rPr lang="sr-Cyrl-CS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CS" altLang="en-US" sz="1800" dirty="0"/>
          </a:p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Internally, at mucosa of bladder,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triangle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urinary bladder (</a:t>
            </a:r>
            <a:r>
              <a:rPr lang="en-GB" altLang="en-US" sz="18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trigonum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vesicae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can be seen -</a:t>
            </a:r>
            <a:r>
              <a:rPr lang="en-GB" sz="1800" dirty="0" smtClean="0">
                <a:latin typeface="Book Antiqua" panose="02040602050305030304" pitchFamily="18" charset="0"/>
              </a:rPr>
              <a:t> </a:t>
            </a:r>
            <a:r>
              <a:rPr lang="en-GB" sz="1800" dirty="0">
                <a:latin typeface="Book Antiqua" panose="02040602050305030304" pitchFamily="18" charset="0"/>
              </a:rPr>
              <a:t>a triangular area located within the </a:t>
            </a:r>
            <a:r>
              <a:rPr lang="en-GB" sz="1800" dirty="0" smtClean="0">
                <a:latin typeface="Book Antiqua" panose="02040602050305030304" pitchFamily="18" charset="0"/>
              </a:rPr>
              <a:t>fundus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apex of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triangle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oriented forward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downward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there is an internal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opening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of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urethra on it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b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 angles of the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triangle base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there are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2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openings of the right and the left ureter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ureteris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17412" name="Picture 3" descr="Graphic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31750" y="3141663"/>
            <a:ext cx="4659313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3" descr="Graphic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" r="4979"/>
          <a:stretch>
            <a:fillRect/>
          </a:stretch>
        </p:blipFill>
        <p:spPr bwMode="auto">
          <a:xfrm>
            <a:off x="4932040" y="2884034"/>
            <a:ext cx="4117975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8962900" cy="62134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sr-Cyrl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Book Antiqua" panose="02040602050305030304" pitchFamily="18" charset="0"/>
              </a:rPr>
              <a:t>The</a:t>
            </a:r>
            <a:r>
              <a:rPr lang="en-GB" sz="1800" dirty="0">
                <a:latin typeface="Book Antiqua" panose="02040602050305030304" pitchFamily="18" charset="0"/>
              </a:rPr>
              <a:t> </a:t>
            </a:r>
            <a:r>
              <a:rPr lang="en-GB" sz="1800" b="1" dirty="0">
                <a:latin typeface="Book Antiqua" panose="02040602050305030304" pitchFamily="18" charset="0"/>
              </a:rPr>
              <a:t>urethra</a:t>
            </a:r>
            <a:r>
              <a:rPr lang="en-GB" sz="1800" dirty="0">
                <a:latin typeface="Book Antiqua" panose="02040602050305030304" pitchFamily="18" charset="0"/>
              </a:rPr>
              <a:t> is the </a:t>
            </a:r>
            <a:r>
              <a:rPr lang="en-GB" sz="1800" dirty="0" err="1" smtClean="0">
                <a:latin typeface="Book Antiqua" panose="02040602050305030304" pitchFamily="18" charset="0"/>
              </a:rPr>
              <a:t>musculo</a:t>
            </a:r>
            <a:r>
              <a:rPr lang="en-GB" sz="1800" dirty="0" smtClean="0">
                <a:latin typeface="Book Antiqua" panose="02040602050305030304" pitchFamily="18" charset="0"/>
              </a:rPr>
              <a:t>-mucosal vessel </a:t>
            </a:r>
            <a:r>
              <a:rPr lang="en-GB" sz="1800" dirty="0">
                <a:latin typeface="Book Antiqua" panose="02040602050305030304" pitchFamily="18" charset="0"/>
              </a:rPr>
              <a:t>responsible for transporting urine from the bladder to an external opening in the perineum.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MASCULINA: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extends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from the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bladder) to the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on top of glans penis);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length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approx.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16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 urethra (pars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en-GB" altLang="en-US" sz="1800" dirty="0">
                <a:latin typeface="Book Antiqua" panose="02040602050305030304" pitchFamily="18" charset="0"/>
              </a:rPr>
              <a:t>b</a:t>
            </a:r>
            <a:r>
              <a:rPr lang="en-GB" sz="1800" dirty="0" smtClean="0">
                <a:latin typeface="Book Antiqua" panose="02040602050305030304" pitchFamily="18" charset="0"/>
              </a:rPr>
              <a:t>egins </a:t>
            </a:r>
            <a:r>
              <a:rPr lang="en-GB" sz="1800" dirty="0">
                <a:latin typeface="Book Antiqua" panose="02040602050305030304" pitchFamily="18" charset="0"/>
              </a:rPr>
              <a:t>as a continuation of the bladder </a:t>
            </a:r>
            <a:r>
              <a:rPr lang="en-GB" sz="1800" dirty="0" smtClean="0">
                <a:latin typeface="Book Antiqua" panose="02040602050305030304" pitchFamily="18" charset="0"/>
              </a:rPr>
              <a:t/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    and passes </a:t>
            </a:r>
            <a:r>
              <a:rPr lang="en-GB" sz="1800" dirty="0">
                <a:latin typeface="Book Antiqua" panose="02040602050305030304" pitchFamily="18" charset="0"/>
              </a:rPr>
              <a:t>through the prostate gland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ductus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drains (empties)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in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this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 of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urethra, carrying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semen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sperm. It also receives 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prostatic ducts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membranous urethra (pars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membranacea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1800" dirty="0">
                <a:latin typeface="Book Antiqua" panose="02040602050305030304" pitchFamily="18" charset="0"/>
              </a:rPr>
              <a:t>p</a:t>
            </a:r>
            <a:r>
              <a:rPr lang="en-GB" sz="1800" dirty="0" smtClean="0">
                <a:latin typeface="Book Antiqua" panose="02040602050305030304" pitchFamily="18" charset="0"/>
              </a:rPr>
              <a:t>asses </a:t>
            </a:r>
            <a:r>
              <a:rPr lang="en-GB" sz="1800" dirty="0">
                <a:latin typeface="Book Antiqua" panose="02040602050305030304" pitchFamily="18" charset="0"/>
              </a:rPr>
              <a:t>through the pelvic floor and the </a:t>
            </a:r>
            <a:r>
              <a:rPr lang="en-GB" sz="1800" dirty="0" smtClean="0">
                <a:latin typeface="Book Antiqua" panose="02040602050305030304" pitchFamily="18" charset="0"/>
              </a:rPr>
              <a:t/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   deep </a:t>
            </a:r>
            <a:r>
              <a:rPr lang="en-GB" sz="1800" dirty="0" err="1">
                <a:latin typeface="Book Antiqua" panose="02040602050305030304" pitchFamily="18" charset="0"/>
              </a:rPr>
              <a:t>perineal</a:t>
            </a:r>
            <a:r>
              <a:rPr lang="en-GB" sz="1800" dirty="0">
                <a:latin typeface="Book Antiqua" panose="02040602050305030304" pitchFamily="18" charset="0"/>
              </a:rPr>
              <a:t> pouch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Bulbourethral glands are located around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this part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urethra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penile urethra (pars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passes through the bulb and 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penis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excretory ducts of the bulbourethral glands flow into this part</a:t>
            </a:r>
            <a:endParaRPr lang="sr-Cyrl-RS" altLang="en-US" dirty="0"/>
          </a:p>
        </p:txBody>
      </p:sp>
      <p:pic>
        <p:nvPicPr>
          <p:cNvPr id="18436" name="Picture 3" descr="Graphic1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5242498" y="1988840"/>
            <a:ext cx="3895924" cy="378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290492" cy="6213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FEMININA: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extends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from the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internum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(bladder), in front of anterior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wall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passes through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muscular floor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pelvis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ends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urethrae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externum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(immediately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behind the clitoris, and in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front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vagina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vestibule); length: about 4 cm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dirty="0"/>
          </a:p>
        </p:txBody>
      </p:sp>
      <p:pic>
        <p:nvPicPr>
          <p:cNvPr id="19460" name="Picture 4" descr="Graphic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881" y="1196752"/>
            <a:ext cx="3996119" cy="387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0" t="27193" r="2289" b="15501"/>
          <a:stretch>
            <a:fillRect/>
          </a:stretch>
        </p:blipFill>
        <p:spPr bwMode="auto">
          <a:xfrm>
            <a:off x="395288" y="3717925"/>
            <a:ext cx="4035425" cy="314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MALE REPRODUCTIVE SYSTEM </a:t>
            </a:r>
            <a:r>
              <a:rPr lang="sr-Cyrl-RS" altLang="en-US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MASCULINA)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genital organs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sz="2000" dirty="0">
                <a:latin typeface="Book Antiqua" panose="02040602050305030304" pitchFamily="18" charset="0"/>
              </a:rPr>
              <a:t>mainly resides within the pelvis</a:t>
            </a:r>
            <a:endParaRPr lang="sr-Cyrl-RS" altLang="en-US" sz="20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genital organs (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the anterior part of the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perineum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sr-Latn-C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Epididymis 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Vas deferens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deferens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Ejaculatory duct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5)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 vesicle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6)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 gland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7)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Bulbourethral gland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Glandulae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urethrales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terna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Urethra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Scrotum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309562" y="116632"/>
            <a:ext cx="8507413" cy="918939"/>
          </a:xfrm>
        </p:spPr>
        <p:txBody>
          <a:bodyPr anchorCtr="1"/>
          <a:lstStyle/>
          <a:p>
            <a:r>
              <a:rPr lang="en-GB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URINARY SYSTEM </a:t>
            </a:r>
            <a:br>
              <a:rPr lang="en-GB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Latn-CS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SYSTEMA URINARI</a:t>
            </a:r>
            <a:r>
              <a:rPr lang="en-GB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A)</a:t>
            </a:r>
            <a:endParaRPr lang="en-GB" altLang="en-US" sz="32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1485900"/>
            <a:ext cx="4859337" cy="4572000"/>
          </a:xfrm>
        </p:spPr>
        <p:txBody>
          <a:bodyPr/>
          <a:lstStyle/>
          <a:p>
            <a:pPr>
              <a:buFontTx/>
              <a:buNone/>
            </a:pPr>
            <a:r>
              <a:rPr lang="sr-Cyrl-RS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* </a:t>
            </a:r>
            <a:r>
              <a:rPr lang="en-GB" altLang="en-US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Book Antiqua" panose="02040602050305030304" pitchFamily="18" charset="0"/>
              </a:rPr>
              <a:t>Paired organs of urinary system</a:t>
            </a:r>
            <a:endParaRPr lang="sr-Latn-CS" altLang="en-US" sz="2000" b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kidney</a:t>
            </a:r>
            <a:r>
              <a:rPr lang="sr-Cyrl-R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en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tract</a:t>
            </a:r>
            <a:r>
              <a:rPr lang="sr-Cyrl-R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enal calyces (calices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pelvis (p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elvis renalis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ureter</a:t>
            </a:r>
            <a:r>
              <a:rPr lang="sr-Cyrl-R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(u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reter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en-GB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Unpaired organs of urinary system</a:t>
            </a:r>
            <a:endParaRPr lang="en-GB" altLang="en-US" sz="2000" b="1" u="sng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  <a:sym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rinary bladder </a:t>
            </a:r>
            <a:r>
              <a:rPr lang="sr-Cyrl-R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esica urinaria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rethra </a:t>
            </a:r>
            <a:r>
              <a:rPr lang="sr-Cyrl-R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rethra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Latn-RS" alt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4100" name="Picture 5" descr="Organa uropoetic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r="703"/>
          <a:stretch>
            <a:fillRect/>
          </a:stretch>
        </p:blipFill>
        <p:spPr>
          <a:xfrm>
            <a:off x="4860925" y="1701800"/>
            <a:ext cx="3956050" cy="4368800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</a:t>
            </a:r>
            <a: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male genital 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male gonad, located in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scrotum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aired organ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;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left is lower than the right one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testes are formed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abdomen; during intrauterine development it descends through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inguinal canal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into the scrotum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surfaces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medialis</a:t>
            </a:r>
            <a:b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facies lateralis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borders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margo anterior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margo posterior</a:t>
            </a:r>
            <a:r>
              <a:rPr lang="sr-Latn-C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there is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6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r>
              <a:rPr lang="en-GB" altLang="en-US" sz="16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blood vessels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poles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</a:t>
            </a:r>
            <a:r>
              <a:rPr lang="sr-Latn-C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tremitas inferior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connected with scrotum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16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6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extremitas superior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head of epididymis is located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at 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extremitas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superior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1508" name="Picture 4" descr="Graphic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1"/>
          <a:stretch>
            <a:fillRect/>
          </a:stretch>
        </p:blipFill>
        <p:spPr bwMode="auto">
          <a:xfrm>
            <a:off x="5003800" y="2997200"/>
            <a:ext cx="4097338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9026"/>
            <a:ext cx="8085138" cy="715962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Structure of testis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A)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connective tissue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Latn-CS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а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tunica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albuginea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fibrous capsule that covers parenchyma</a:t>
            </a:r>
            <a:endParaRPr lang="sr-Latn-C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septula testis</a:t>
            </a:r>
            <a:r>
              <a:rPr lang="sr-Latn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parts of tunica 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albuginea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that pass through parenchyma of testis and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divide testis into lobules (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lobuli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testis)</a:t>
            </a:r>
            <a:r>
              <a:rPr lang="sr-Latn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	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mediastinum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connective tissue in the parenchyma of testis, near its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</a:t>
            </a:r>
            <a:endParaRPr lang="sr-Latn-C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en-U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parenchyma of testis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lobules of testis </a:t>
            </a:r>
            <a:r>
              <a:rPr lang="sr-Cyrl-R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lobuli testis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(250-300)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tubuli seminiferi contorti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 ducts located in lobules, in which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      spermatozoids are produced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b)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interstitium testis (Leydig)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connective tissue that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surrounds 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seminifer</a:t>
            </a:r>
            <a:endParaRPr lang="en-GB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tubules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contains </a:t>
            </a:r>
            <a:r>
              <a:rPr lang="en-GB" altLang="en-US" sz="16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Leidig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cells that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produce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testosterone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tubuli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seminiferi recti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 ducts that leaves lobules and carry sperm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toward hilum and mediastinum, where these ducts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form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rete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 (Haller)</a:t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Latn-CS" altLang="en-US" sz="20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efferentes testis</a:t>
            </a: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origin from rete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testis,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leave testis at its posterior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border and drain and transport sperm into epididymis </a:t>
            </a: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</a:t>
            </a:r>
            <a:b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Graphic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404177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5" name="Picture 5" descr="Graphic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6"/>
          <a:stretch>
            <a:fillRect/>
          </a:stretch>
        </p:blipFill>
        <p:spPr bwMode="auto">
          <a:xfrm>
            <a:off x="4716463" y="2060575"/>
            <a:ext cx="4179887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Graphic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05038"/>
            <a:ext cx="4313238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dirty="0"/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Epididymis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first part of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extratesticular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seminal ducts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organ; its head is located at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xtremitas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superior of testis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is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4-5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long, heavily coiled duct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epidimyidis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Cyrl-RS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parts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a)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head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(caput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epididimydis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Latn-C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(corpus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epididimydis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tail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cauda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epididimydis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eferentes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testis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drain into first part of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epididimydis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Tail of epididymis is continued by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deferens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err="1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Vas deferens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deferens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 of seminal ducts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40-45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length</a:t>
            </a:r>
            <a:endParaRPr lang="sr-Cyrl-RS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organ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extends from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tail of epididymis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 the area behind the base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bladder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where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will participate in the formation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ejaculatory duct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extends through the scrotum, then through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inguinal canal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enters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pelvic cavity and goes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base of urinary bladder.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Its end part is with larger diameter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deferentis</a:t>
            </a:r>
            <a:endParaRPr lang="sr-Cyrl-R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deferentis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sz="1800" dirty="0">
                <a:latin typeface="Book Antiqua" panose="02040602050305030304" pitchFamily="18" charset="0"/>
              </a:rPr>
              <a:t>joins the </a:t>
            </a: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 duct </a:t>
            </a:r>
            <a:r>
              <a:rPr lang="en-GB" sz="1800" dirty="0">
                <a:latin typeface="Book Antiqua" panose="02040602050305030304" pitchFamily="18" charset="0"/>
              </a:rPr>
              <a:t>from the seminal vesicle to form </a:t>
            </a: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the</a:t>
            </a:r>
            <a:r>
              <a:rPr lang="en-GB" sz="1800" dirty="0">
                <a:latin typeface="Book Antiqua" panose="02040602050305030304" pitchFamily="18" charset="0"/>
              </a:rPr>
              <a:t> ejaculatory </a:t>
            </a:r>
            <a:r>
              <a:rPr lang="en-GB" sz="1800" dirty="0" smtClean="0">
                <a:latin typeface="Book Antiqua" panose="02040602050305030304" pitchFamily="18" charset="0"/>
              </a:rPr>
              <a:t>duct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8192" r="37869" b="37746"/>
          <a:stretch>
            <a:fillRect/>
          </a:stretch>
        </p:blipFill>
        <p:spPr bwMode="auto">
          <a:xfrm>
            <a:off x="4643438" y="3286125"/>
            <a:ext cx="4500562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44624"/>
            <a:ext cx="8085138" cy="715962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779" y="550069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Ejaculatory duct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organ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formed by joining of ampulla of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vas deferens and excretory duct of seminal vesicle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excretorius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length: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2 - 2,5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passes through the prostate and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drain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into the 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t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hrough the openings of its posterior wall (2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openings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for 2 ejaculatory ducts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0822" b="38583"/>
          <a:stretch>
            <a:fillRect/>
          </a:stretch>
        </p:blipFill>
        <p:spPr bwMode="auto">
          <a:xfrm>
            <a:off x="4105024" y="3342084"/>
            <a:ext cx="500697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9" name="Line 11"/>
          <p:cNvSpPr>
            <a:spLocks noChangeShapeType="1"/>
          </p:cNvSpPr>
          <p:nvPr/>
        </p:nvSpPr>
        <p:spPr bwMode="auto">
          <a:xfrm flipH="1" flipV="1">
            <a:off x="5076825" y="5086350"/>
            <a:ext cx="1800225" cy="71438"/>
          </a:xfrm>
          <a:prstGeom prst="line">
            <a:avLst/>
          </a:prstGeom>
          <a:noFill/>
          <a:ln w="28575" cap="flat" cmpd="sng">
            <a:solidFill>
              <a:srgbClr val="0099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5)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 vesicle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seminalis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glandular organ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between urinary bladder and rectum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products secret that form 70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% of semen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excretory duct of the seminal vesicle 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excretorius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seminalis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joins with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vas deferens and form ejaculatory duct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213100"/>
            <a:ext cx="397827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11560" y="44624"/>
            <a:ext cx="8085138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</a:pPr>
            <a: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dirty="0"/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2377" b="42522"/>
          <a:stretch>
            <a:fillRect/>
          </a:stretch>
        </p:blipFill>
        <p:spPr bwMode="auto">
          <a:xfrm>
            <a:off x="5221288" y="4076700"/>
            <a:ext cx="3887787" cy="26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3" descr="Graphic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4"/>
          <a:stretch>
            <a:fillRect/>
          </a:stretch>
        </p:blipFill>
        <p:spPr bwMode="auto">
          <a:xfrm>
            <a:off x="5364163" y="836613"/>
            <a:ext cx="3617912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6"/>
            <a:ext cx="8085138" cy="357188"/>
          </a:xfrm>
        </p:spPr>
        <p:txBody>
          <a:bodyPr/>
          <a:lstStyle/>
          <a:p>
            <a:pPr>
              <a:buFontTx/>
            </a:pP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sz="2800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" y="404813"/>
            <a:ext cx="8697913" cy="6408737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5)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Prostate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prostata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unpaired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glandular and muscular organ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* produce 20% of semen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below the urinary bladder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just bellow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),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in front of rectum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following structures pass through prostate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ejaculatory ducts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ejaculatotius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(2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))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Structure of prostate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-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it surrounds parenchyma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Parenchyma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consists of approximately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40 glandular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acini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glandullae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that secrets </a:t>
            </a:r>
            <a:r>
              <a:rPr lang="en-GB" sz="1800" dirty="0" err="1" smtClean="0">
                <a:latin typeface="Book Antiqua" panose="02040602050305030304" pitchFamily="18" charset="0"/>
              </a:rPr>
              <a:t>proteolytic</a:t>
            </a:r>
            <a:r>
              <a:rPr lang="en-GB" sz="1800" dirty="0" smtClean="0">
                <a:latin typeface="Book Antiqua" panose="02040602050305030304" pitchFamily="18" charset="0"/>
              </a:rPr>
              <a:t> </a:t>
            </a:r>
            <a:r>
              <a:rPr lang="en-GB" sz="1800" dirty="0">
                <a:latin typeface="Book Antiqua" panose="02040602050305030304" pitchFamily="18" charset="0"/>
              </a:rPr>
              <a:t>enzymes into </a:t>
            </a:r>
            <a:r>
              <a:rPr lang="en-GB" sz="1800" dirty="0" smtClean="0">
                <a:latin typeface="Book Antiqua" panose="02040602050305030304" pitchFamily="18" charset="0"/>
              </a:rPr>
              <a:t>the</a:t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   semen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through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its excretory ducts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that open into prostatic part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of urethra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zones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peripheral zone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located posteriorly - 65% of volume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central zone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(surrounds ejaculatory ducts) – 25% of volume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transitional zone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l</a:t>
            </a:r>
            <a:r>
              <a:rPr lang="en-GB" sz="1400" dirty="0" smtClean="0">
                <a:latin typeface="Book Antiqua" panose="02040602050305030304" pitchFamily="18" charset="0"/>
              </a:rPr>
              <a:t>ocated </a:t>
            </a:r>
            <a:r>
              <a:rPr lang="en-GB" sz="1400" dirty="0">
                <a:latin typeface="Book Antiqua" panose="02040602050305030304" pitchFamily="18" charset="0"/>
              </a:rPr>
              <a:t>centrally and surrounds the </a:t>
            </a:r>
            <a:r>
              <a:rPr lang="en-GB" sz="1400" dirty="0" smtClean="0">
                <a:latin typeface="Book Antiqua" panose="02040602050305030304" pitchFamily="18" charset="0"/>
              </a:rPr>
              <a:t>urethra -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5-10% of volume</a:t>
            </a:r>
            <a:endParaRPr lang="sr-Cyrl-RS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9144000" cy="6408737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6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Bulbourethral glands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glandulae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bulbo-urethrales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glandular organ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they are located in the thickness of the muscular floor of the pelvic cavity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adjacent to 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membranacea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),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just above the root of penis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its excretory duct opens into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masculinae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Cyrl-RS" altLang="en-US" sz="1800" dirty="0">
              <a:solidFill>
                <a:srgbClr val="FF0000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2377" b="42522"/>
          <a:stretch>
            <a:fillRect/>
          </a:stretch>
        </p:blipFill>
        <p:spPr bwMode="auto">
          <a:xfrm>
            <a:off x="34925" y="3500438"/>
            <a:ext cx="4860925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1" name="Picture 3" descr="Graphic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13100"/>
            <a:ext cx="3617913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" r="37537" b="38780"/>
          <a:stretch>
            <a:fillRect/>
          </a:stretch>
        </p:blipFill>
        <p:spPr bwMode="auto">
          <a:xfrm>
            <a:off x="4860925" y="3286125"/>
            <a:ext cx="428307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</a:t>
            </a:r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101013" cy="640873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parts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Root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radix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sz="1400" dirty="0">
                <a:latin typeface="Book Antiqua" panose="02040602050305030304" pitchFamily="18" charset="0"/>
              </a:rPr>
              <a:t>the most proximal, fixed part of the penis. It is located in the superficial </a:t>
            </a:r>
            <a:r>
              <a:rPr lang="en-GB" sz="1400" dirty="0" err="1">
                <a:latin typeface="Book Antiqua" panose="02040602050305030304" pitchFamily="18" charset="0"/>
              </a:rPr>
              <a:t>perineal</a:t>
            </a:r>
            <a:r>
              <a:rPr lang="en-GB" sz="1400" dirty="0">
                <a:latin typeface="Book Antiqua" panose="02040602050305030304" pitchFamily="18" charset="0"/>
              </a:rPr>
              <a:t> pouch of the pelvic floor, and is not visible externally. The root contains three erectile tissues (two </a:t>
            </a:r>
            <a:r>
              <a:rPr lang="en-GB" sz="1400" dirty="0" err="1">
                <a:latin typeface="Book Antiqua" panose="02040602050305030304" pitchFamily="18" charset="0"/>
              </a:rPr>
              <a:t>crura</a:t>
            </a:r>
            <a:r>
              <a:rPr lang="en-GB" sz="1400" dirty="0">
                <a:latin typeface="Book Antiqua" panose="02040602050305030304" pitchFamily="18" charset="0"/>
              </a:rPr>
              <a:t> and bulb of the penis</a:t>
            </a:r>
            <a:r>
              <a:rPr lang="en-GB" sz="1400" dirty="0" smtClean="0">
                <a:latin typeface="Book Antiqua" panose="02040602050305030304" pitchFamily="18" charset="0"/>
              </a:rPr>
              <a:t>)</a:t>
            </a:r>
            <a:endParaRPr lang="en-GB" sz="1400" dirty="0">
              <a:latin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attached to the parts of the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pubic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the </a:t>
            </a:r>
            <a:r>
              <a:rPr lang="en-GB" altLang="en-US" sz="14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ischial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bone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the pelvic floor</a:t>
            </a:r>
            <a:endParaRPr lang="sr-Cyrl-RS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(corpus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continues forward the root of the penis</a:t>
            </a:r>
            <a:endParaRPr lang="sr-Cyrl-RS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Glans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(glans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-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opening of the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</a:t>
            </a:r>
            <a:r>
              <a:rPr lang="sr-Cyrl-RS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4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4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externum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is located 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 the top of the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glans</a:t>
            </a: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dirty="0"/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419100" y="44624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KIDNEY</a:t>
            </a:r>
            <a:r>
              <a:rPr lang="sr-Cyrl-CS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-36513" y="981075"/>
            <a:ext cx="9140826" cy="57610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organ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role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</a:t>
            </a:r>
            <a:r>
              <a:rPr lang="en-GB" sz="1800" dirty="0">
                <a:latin typeface="Book Antiqua" panose="02040602050305030304" pitchFamily="18" charset="0"/>
              </a:rPr>
              <a:t>filter and excrete waste products from the </a:t>
            </a:r>
            <a:r>
              <a:rPr lang="en-GB" sz="1800" dirty="0" smtClean="0">
                <a:latin typeface="Book Antiqua" panose="02040602050305030304" pitchFamily="18" charset="0"/>
              </a:rPr>
              <a:t>blood (producing of the urine)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produces renin, which participates in the regulation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hormones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angiotensin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aldosterone, which are important in the regulation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blood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pressure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produces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erythropoetin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which stimulates erythrocyte production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Localization</a:t>
            </a:r>
            <a:r>
              <a:rPr lang="sr-Latn-C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retroperitoneal space of abdominal 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cavity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upper lumbar region 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at the level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Th12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L3 vertebrae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</a:t>
            </a:r>
            <a:r>
              <a:rPr lang="en-GB" sz="1800" dirty="0" smtClean="0">
                <a:latin typeface="Book Antiqua" panose="02040602050305030304" pitchFamily="18" charset="0"/>
              </a:rPr>
              <a:t>he </a:t>
            </a:r>
            <a:r>
              <a:rPr lang="en-GB" sz="1800" dirty="0">
                <a:latin typeface="Book Antiqua" panose="02040602050305030304" pitchFamily="18" charset="0"/>
              </a:rPr>
              <a:t>right kidney is often situated </a:t>
            </a:r>
            <a:r>
              <a:rPr lang="en-GB" sz="1800" dirty="0" smtClean="0">
                <a:latin typeface="Book Antiqua" panose="02040602050305030304" pitchFamily="18" charset="0"/>
              </a:rPr>
              <a:t/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slightly lower than the left one</a:t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</a:t>
            </a:r>
            <a:r>
              <a:rPr lang="en-GB" sz="1800" dirty="0">
                <a:latin typeface="Book Antiqua" panose="02040602050305030304" pitchFamily="18" charset="0"/>
              </a:rPr>
              <a:t>due to the presence </a:t>
            </a:r>
            <a:r>
              <a:rPr lang="en-GB" sz="1800" dirty="0" smtClean="0">
                <a:latin typeface="Book Antiqua" panose="02040602050305030304" pitchFamily="18" charset="0"/>
              </a:rPr>
              <a:t>of the </a:t>
            </a:r>
            <a:r>
              <a:rPr lang="en-GB" sz="1800" dirty="0">
                <a:latin typeface="Book Antiqua" panose="02040602050305030304" pitchFamily="18" charset="0"/>
              </a:rPr>
              <a:t>liver.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upper poles of the two kidneys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are closer to each other than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the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 poles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distance between upper poles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7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distance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between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poles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12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5124" name="Picture 7" descr="položaj N B"/>
          <p:cNvPicPr>
            <a:picLocks noChangeAspect="1" noChangeArrowheads="1"/>
          </p:cNvPicPr>
          <p:nvPr/>
        </p:nvPicPr>
        <p:blipFill>
          <a:blip r:embed="rId2" cstate="print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" b="5225"/>
          <a:stretch>
            <a:fillRect/>
          </a:stretch>
        </p:blipFill>
        <p:spPr bwMode="auto">
          <a:xfrm>
            <a:off x="4357688" y="2635250"/>
            <a:ext cx="4600575" cy="313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flat" cmpd="sng">
                <a:solidFill>
                  <a:srgbClr val="FF9933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6" t="10243" r="45070" b="38387"/>
          <a:stretch>
            <a:fillRect/>
          </a:stretch>
        </p:blipFill>
        <p:spPr bwMode="auto">
          <a:xfrm>
            <a:off x="5580063" y="1196975"/>
            <a:ext cx="3567112" cy="337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male genital organs</a:t>
            </a:r>
            <a:r>
              <a:rPr lang="sr-Cyrl-RS" altLang="en-US" sz="2800" b="1" dirty="0" smtClean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404813"/>
            <a:ext cx="6011862" cy="640873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Structure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3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erectile bodies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three cylinders of erectile </a:t>
            </a:r>
            <a:r>
              <a:rPr lang="en-GB" sz="1800" dirty="0" smtClean="0">
                <a:latin typeface="Book Antiqua" panose="02040602050305030304" pitchFamily="18" charset="0"/>
              </a:rPr>
              <a:t>tissue that contain cavities</a:t>
            </a: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cavernae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in which the blood flow in the erection is increased</a:t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corpora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cavernosa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(2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– 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continuation of </a:t>
            </a:r>
            <a:r>
              <a:rPr lang="en-GB" altLang="en-US" sz="14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crura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penis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corpus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(1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en-GB" altLang="en-US" sz="14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continuation of </a:t>
            </a:r>
            <a:r>
              <a:rPr lang="en-GB" altLang="en-US" sz="14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bulbus</a:t>
            </a: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penis,</a:t>
            </a:r>
            <a:b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continued by glans</a:t>
            </a: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passes through corpus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spongiosum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sheaths</a:t>
            </a: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connective tissue (tunica alba)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subcutaneous tissue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skin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t="14874" r="42297" b="47758"/>
          <a:stretch>
            <a:fillRect/>
          </a:stretch>
        </p:blipFill>
        <p:spPr bwMode="auto">
          <a:xfrm>
            <a:off x="971550" y="4365625"/>
            <a:ext cx="3708400" cy="218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</a:t>
            </a:r>
            <a:endParaRPr lang="sr-Latn-CS" altLang="en-US" sz="2800" b="1" dirty="0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</a:t>
            </a:r>
            <a:r>
              <a:rPr lang="en-GB" altLang="en-US" sz="18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masculina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xtends from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internum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urinary bladder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urethrae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(at the top of glans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penis);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length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≈ 16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cm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Char char="-"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prostatica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passes through prostate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ejaculatory ducts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ejaculatorius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),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that carries semen, drain into this part of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urethra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membranacea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passes through the muscular pelvic floor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bulbourethral glands surround this part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of urethra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passes through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spongiosa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penis</a:t>
            </a:r>
          </a:p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excretory ducts of these glands drain into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this part of urethra</a:t>
            </a:r>
            <a:endParaRPr lang="sr-Cyrl-RS" altLang="en-US" dirty="0"/>
          </a:p>
        </p:txBody>
      </p:sp>
      <p:pic>
        <p:nvPicPr>
          <p:cNvPr id="32772" name="Picture 3" descr="Graphic1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5003800" y="1917700"/>
            <a:ext cx="4040188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male genital organs</a:t>
            </a:r>
            <a:r>
              <a:rPr lang="sr-Cyrl-RS" altLang="en-US" sz="2800" b="1" dirty="0">
                <a:solidFill>
                  <a:srgbClr val="FF99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28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Scrotum</a:t>
            </a: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Char char="-"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skin-muscle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organ, whose cavity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divided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into 2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(left and wright)</a:t>
            </a:r>
          </a:p>
          <a:p>
            <a:pPr>
              <a:buFontTx/>
              <a:buChar char="-"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Contains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testicles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epididymis (one in the left, and one in 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the right scrotum)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initial parts of the vas deferens</a:t>
            </a:r>
            <a:endParaRPr lang="sr-Cyrl-RS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dirty="0"/>
          </a:p>
        </p:txBody>
      </p:sp>
      <p:pic>
        <p:nvPicPr>
          <p:cNvPr id="33796" name="Picture 3" descr="Graphic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2276475"/>
            <a:ext cx="4092575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r>
              <a:rPr lang="sr-Cyrl-RS" altLang="en-US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FEMININA)</a:t>
            </a:r>
            <a:endParaRPr lang="en-GB" altLang="en-US" sz="4000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endParaRPr lang="sr-Cyrl-RS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Ovaries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Fallopian, uterine tubes (tuba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uterina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terna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(Vulva)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Mons pubis 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Pudendum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which consists of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Labia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majora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pudendi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Labia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minora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pudendi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Bulbus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vestibule (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bulbus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Glandullae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vestibulares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majores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minores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8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8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8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8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br>
              <a:rPr lang="en-GB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gonad, located on the lateral wall of the pelvis in the fossa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ovarica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organ, size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 x 1.5 x 1 cm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connected, by ligaments,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with the surrounding organs (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uterus, tuba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uterina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pelvic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side wall)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35844" name="Picture 6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6" t="14894" r="15671" b="53806"/>
          <a:stretch>
            <a:fillRect/>
          </a:stretch>
        </p:blipFill>
        <p:spPr bwMode="auto">
          <a:xfrm>
            <a:off x="1692275" y="2852738"/>
            <a:ext cx="5846763" cy="334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b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4000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surfaces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medialis</a:t>
            </a: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facies lateralis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borders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margo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mesoovaricus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    -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connected with </a:t>
            </a:r>
            <a:r>
              <a:rPr lang="en-GB" sz="1600" dirty="0">
                <a:latin typeface="Book Antiqua" panose="02040602050305030304" pitchFamily="18" charset="0"/>
              </a:rPr>
              <a:t>posterior surface of </a:t>
            </a:r>
            <a:r>
              <a:rPr lang="en-GB" sz="1600" dirty="0" smtClean="0">
                <a:latin typeface="Book Antiqua" panose="02040602050305030304" pitchFamily="18" charset="0"/>
              </a:rPr>
              <a:t/>
            </a:r>
            <a:br>
              <a:rPr lang="en-GB" sz="1600" dirty="0" smtClean="0">
                <a:latin typeface="Book Antiqua" panose="02040602050305030304" pitchFamily="18" charset="0"/>
              </a:rPr>
            </a:br>
            <a:r>
              <a:rPr lang="en-GB" sz="1600" dirty="0" smtClean="0">
                <a:latin typeface="Book Antiqua" panose="02040602050305030304" pitchFamily="18" charset="0"/>
              </a:rPr>
              <a:t>                         the </a:t>
            </a:r>
            <a:r>
              <a:rPr lang="en-GB" sz="1600" dirty="0">
                <a:latin typeface="Book Antiqua" panose="02040602050305030304" pitchFamily="18" charset="0"/>
              </a:rPr>
              <a:t>broad ligament of the uterus </a:t>
            </a:r>
            <a:r>
              <a:rPr lang="en-GB" sz="1600" dirty="0" smtClean="0">
                <a:latin typeface="Book Antiqua" panose="02040602050305030304" pitchFamily="18" charset="0"/>
              </a:rPr>
              <a:t>(</a:t>
            </a:r>
            <a:r>
              <a:rPr lang="en-GB" sz="1600" dirty="0" err="1" smtClean="0">
                <a:latin typeface="Book Antiqua" panose="02040602050305030304" pitchFamily="18" charset="0"/>
              </a:rPr>
              <a:t>lig</a:t>
            </a:r>
            <a:r>
              <a:rPr lang="en-GB" sz="1600" dirty="0" smtClean="0">
                <a:latin typeface="Book Antiqua" panose="02040602050305030304" pitchFamily="18" charset="0"/>
              </a:rPr>
              <a:t>. </a:t>
            </a:r>
            <a:r>
              <a:rPr lang="en-GB" sz="1600" dirty="0" err="1" smtClean="0">
                <a:latin typeface="Book Antiqua" panose="02040602050305030304" pitchFamily="18" charset="0"/>
              </a:rPr>
              <a:t>latum</a:t>
            </a:r>
            <a:r>
              <a:rPr lang="en-GB" sz="1600" dirty="0" smtClean="0">
                <a:latin typeface="Book Antiqua" panose="02040602050305030304" pitchFamily="18" charset="0"/>
              </a:rPr>
              <a:t/>
            </a:r>
            <a:br>
              <a:rPr lang="en-GB" sz="1600" dirty="0" smtClean="0">
                <a:latin typeface="Book Antiqua" panose="02040602050305030304" pitchFamily="18" charset="0"/>
              </a:rPr>
            </a:br>
            <a:r>
              <a:rPr lang="en-GB" sz="1600" dirty="0" smtClean="0">
                <a:latin typeface="Book Antiqua" panose="02040602050305030304" pitchFamily="18" charset="0"/>
              </a:rPr>
              <a:t>                         uteri) by </a:t>
            </a:r>
            <a:r>
              <a:rPr lang="en-GB" sz="1600" dirty="0">
                <a:latin typeface="Book Antiqua" panose="02040602050305030304" pitchFamily="18" charset="0"/>
              </a:rPr>
              <a:t>the </a:t>
            </a:r>
            <a:r>
              <a:rPr lang="en-GB" sz="1600" b="1" dirty="0" err="1" smtClean="0">
                <a:latin typeface="Book Antiqua" panose="02040602050305030304" pitchFamily="18" charset="0"/>
              </a:rPr>
              <a:t>mesovarium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садржи </a:t>
            </a:r>
            <a:r>
              <a:rPr lang="en-GB" altLang="en-US" sz="16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r>
              <a:rPr lang="en-GB" altLang="en-US" sz="16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ovarii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кроз који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   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en-GB" altLang="en-US" sz="16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r>
              <a:rPr lang="en-GB" altLang="en-US" sz="16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ovarii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is located at this border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where the blood vessels and nerves enter</a:t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or leave 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posterior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margo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liber)</a:t>
            </a: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poles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upper pole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Latn-C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tremitas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tubaria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adjacent to ovarian opening of tuba 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uterina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16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6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Latn-C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 pole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extremitas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uterina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  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oriented toward the uterus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36868" name="Picture 6" descr="sl"/>
          <p:cNvPicPr>
            <a:picLocks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0" t="17902" r="24251" b="69835"/>
          <a:stretch>
            <a:fillRect/>
          </a:stretch>
        </p:blipFill>
        <p:spPr bwMode="auto">
          <a:xfrm>
            <a:off x="5868988" y="1844675"/>
            <a:ext cx="3033712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b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4000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endParaRPr lang="sr-Latn-C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Structure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hr-HR" altLang="en-US" sz="1800" dirty="0"/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а)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Tunica </a:t>
            </a:r>
            <a:r>
              <a:rPr lang="hr-HR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albuginea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– outer layer</a:t>
            </a:r>
            <a:endParaRPr lang="hr-HR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б)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Stroma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ovarii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Cortex ovarii</a:t>
            </a:r>
            <a:b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(contains 250,000 follicles at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various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stages of development;  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maturation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follicles creates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mature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follicles - De </a:t>
            </a:r>
            <a:r>
              <a:rPr lang="en-GB" altLang="en-US" sz="16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Graaf's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follicles,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which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contain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mature 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egg cell - ovum</a:t>
            </a: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hr-HR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Medulla ovarii</a:t>
            </a:r>
          </a:p>
          <a:p>
            <a:pPr marL="609600" indent="-609600">
              <a:buFontTx/>
              <a:buNone/>
            </a:pPr>
            <a:endParaRPr lang="hr-HR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Ovarian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cells also produce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females</a:t>
            </a:r>
          </a:p>
          <a:p>
            <a:pPr marL="0" indent="0"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sex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hormones -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estrogen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progesterone</a:t>
            </a:r>
            <a:endParaRPr lang="hr-HR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7893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1" t="46159" r="15860" b="18954"/>
          <a:stretch>
            <a:fillRect/>
          </a:stretch>
        </p:blipFill>
        <p:spPr bwMode="auto">
          <a:xfrm>
            <a:off x="4675909" y="2060848"/>
            <a:ext cx="4503015" cy="419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0869" y="0"/>
            <a:ext cx="8085138" cy="715962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</a:t>
            </a:r>
            <a:r>
              <a:rPr lang="en-GB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organs</a:t>
            </a:r>
            <a:endParaRPr lang="en-GB" altLang="en-US" sz="4000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116632"/>
            <a:ext cx="9109075" cy="6741368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20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Fallopian, uterine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tube 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Tuba </a:t>
            </a:r>
            <a:r>
              <a:rPr lang="en-GB" altLang="en-US" sz="20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uterina</a:t>
            </a:r>
            <a:r>
              <a:rPr lang="sr-Latn-C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8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6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fibromuscular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mucosal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tubular paired organ,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10-12 cm long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extends from the uterine horn to the upper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pole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the ovary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connects the uterine cavity with the peritoneal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cavity</a:t>
            </a:r>
            <a:endParaRPr lang="sr-Cyrl-RS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the upper edge of the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broad ligament of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 (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lig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 </a:t>
            </a:r>
            <a:r>
              <a:rPr lang="en-GB" altLang="en-US" sz="16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</a:t>
            </a:r>
            <a:r>
              <a:rPr lang="en-GB" altLang="en-US" sz="16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atum</a:t>
            </a: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uteri),</a:t>
            </a:r>
          </a:p>
          <a:p>
            <a:pPr marL="609600" indent="-609600">
              <a:buFontTx/>
              <a:buNone/>
            </a:pPr>
            <a:r>
              <a:rPr lang="en-GB" altLang="en-US" sz="16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called the </a:t>
            </a:r>
            <a:r>
              <a:rPr lang="en-GB" altLang="en-US" sz="16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mesosalpinx</a:t>
            </a:r>
            <a:endParaRPr lang="en-GB" altLang="en-US" sz="1600" b="1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6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sz="1600" dirty="0" smtClean="0">
                <a:latin typeface="Book Antiqua" panose="02040602050305030304" pitchFamily="18" charset="0"/>
              </a:rPr>
              <a:t>The </a:t>
            </a:r>
            <a:r>
              <a:rPr lang="en-GB" sz="1600" dirty="0">
                <a:latin typeface="Book Antiqua" panose="02040602050305030304" pitchFamily="18" charset="0"/>
              </a:rPr>
              <a:t>main function of the uterine tubes is to assist in the </a:t>
            </a:r>
            <a:r>
              <a:rPr lang="en-GB" sz="1600" b="1" dirty="0">
                <a:latin typeface="Book Antiqua" panose="02040602050305030304" pitchFamily="18" charset="0"/>
              </a:rPr>
              <a:t>transfer</a:t>
            </a:r>
            <a:r>
              <a:rPr lang="en-GB" sz="1600" dirty="0">
                <a:latin typeface="Book Antiqua" panose="02040602050305030304" pitchFamily="18" charset="0"/>
              </a:rPr>
              <a:t> and </a:t>
            </a:r>
            <a:r>
              <a:rPr lang="en-GB" sz="1600" b="1" dirty="0">
                <a:latin typeface="Book Antiqua" panose="02040602050305030304" pitchFamily="18" charset="0"/>
              </a:rPr>
              <a:t>transport</a:t>
            </a:r>
            <a:r>
              <a:rPr lang="en-GB" sz="1600" dirty="0">
                <a:latin typeface="Book Antiqua" panose="02040602050305030304" pitchFamily="18" charset="0"/>
              </a:rPr>
              <a:t> of the ovum </a:t>
            </a:r>
            <a:r>
              <a:rPr lang="en-GB" sz="1600" dirty="0" smtClean="0">
                <a:latin typeface="Book Antiqua" panose="02040602050305030304" pitchFamily="18" charset="0"/>
              </a:rPr>
              <a:t>from</a:t>
            </a:r>
          </a:p>
          <a:p>
            <a:pPr marL="609600" indent="-609600">
              <a:buFontTx/>
              <a:buNone/>
            </a:pPr>
            <a:r>
              <a:rPr lang="en-GB" sz="1600" dirty="0" smtClean="0">
                <a:latin typeface="Book Antiqua" panose="02040602050305030304" pitchFamily="18" charset="0"/>
              </a:rPr>
              <a:t>  the </a:t>
            </a:r>
            <a:r>
              <a:rPr lang="en-GB" sz="1600" dirty="0">
                <a:latin typeface="Book Antiqua" panose="02040602050305030304" pitchFamily="18" charset="0"/>
              </a:rPr>
              <a:t>ovary, to the uterus</a:t>
            </a:r>
            <a:endParaRPr lang="sr-Cyrl-RS" altLang="en-US" sz="16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Oppenings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1)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uterinum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abdominale</a:t>
            </a:r>
            <a:endParaRPr lang="sr-Latn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Parts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hr-HR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1)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uterina (1,5-2cm)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Isthmus tubae uterinae (2-3cm)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tubae uterinae (7-8cm)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Infundibulum tubae uterinae (2cm)</a:t>
            </a:r>
          </a:p>
          <a:p>
            <a:pPr marL="609600" indent="-609600">
              <a:buFontTx/>
              <a:buNone/>
            </a:pP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fimbriae tubae (12-15mm</a:t>
            </a:r>
            <a:r>
              <a:rPr lang="hr-HR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sz="1400" dirty="0" smtClean="0">
                <a:latin typeface="Book Antiqua" panose="02040602050305030304" pitchFamily="18" charset="0"/>
              </a:rPr>
              <a:t>finger-like structures at the end of infundibulum which </a:t>
            </a:r>
          </a:p>
          <a:p>
            <a:pPr marL="609600" indent="-609600">
              <a:buFontTx/>
              <a:buNone/>
            </a:pPr>
            <a:r>
              <a:rPr lang="en-GB" sz="1400" dirty="0" smtClean="0">
                <a:latin typeface="Book Antiqua" panose="02040602050305030304" pitchFamily="18" charset="0"/>
              </a:rPr>
              <a:t>capture </a:t>
            </a:r>
            <a:r>
              <a:rPr lang="en-GB" sz="1400" dirty="0">
                <a:latin typeface="Book Antiqua" panose="02040602050305030304" pitchFamily="18" charset="0"/>
              </a:rPr>
              <a:t>the ovum from the surface of the ovary</a:t>
            </a:r>
            <a:endParaRPr lang="hr-HR" altLang="en-US" sz="1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hr-HR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(fimbria ovarica 2-3cm)</a:t>
            </a:r>
          </a:p>
        </p:txBody>
      </p: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8917" name="Picture 8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2" t="42593" r="11179" b="33234"/>
          <a:stretch>
            <a:fillRect/>
          </a:stretch>
        </p:blipFill>
        <p:spPr bwMode="auto">
          <a:xfrm>
            <a:off x="4643438" y="3141663"/>
            <a:ext cx="4497387" cy="36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b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4000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3588"/>
            <a:ext cx="9109075" cy="547260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fibromuscular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mucosal organ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6-7.5 cm long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4-7 cm wide and about 2 cm thick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located behind and above the urinary bladder, in front of the rectum and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below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the lowest part of small intestine</a:t>
            </a: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9940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9941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9" t="9259" r="6688" b="51852"/>
          <a:stretch>
            <a:fillRect/>
          </a:stretch>
        </p:blipFill>
        <p:spPr bwMode="auto">
          <a:xfrm>
            <a:off x="395288" y="2565400"/>
            <a:ext cx="3430587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2" name="Picture 6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54834" r="8281" b="9450"/>
          <a:stretch>
            <a:fillRect/>
          </a:stretch>
        </p:blipFill>
        <p:spPr bwMode="auto">
          <a:xfrm>
            <a:off x="4500563" y="2349500"/>
            <a:ext cx="4438650" cy="43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4276350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</a:t>
            </a:r>
            <a:r>
              <a:rPr lang="en-GB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organs</a:t>
            </a:r>
            <a:endParaRPr lang="en-GB" altLang="en-US" sz="4000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84597"/>
            <a:ext cx="9109075" cy="6237288"/>
          </a:xfrm>
        </p:spPr>
        <p:txBody>
          <a:bodyPr/>
          <a:lstStyle/>
          <a:p>
            <a:pPr marL="609600" indent="-609600">
              <a:buFontTx/>
              <a:buAutoNum type="arabicParenR" startAt="3"/>
            </a:pP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</a:p>
          <a:p>
            <a:pPr marL="0" indent="0">
              <a:buNone/>
            </a:pP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Parts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hr-HR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 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Corpus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b="1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usual site for implantation of the </a:t>
            </a:r>
            <a:r>
              <a:rPr lang="en-GB" sz="1800" dirty="0" smtClean="0">
                <a:latin typeface="Book Antiqua" panose="02040602050305030304" pitchFamily="18" charset="0"/>
              </a:rPr>
              <a:t>blastocyst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- 2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surfaces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facies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posterior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facies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intestinalis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the upper rounded end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body,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en-GB" sz="1800" dirty="0" smtClean="0">
                <a:latin typeface="Book Antiqua" panose="02040602050305030304" pitchFamily="18" charset="0"/>
              </a:rPr>
              <a:t>above </a:t>
            </a:r>
            <a:r>
              <a:rPr lang="en-GB" sz="1800" dirty="0">
                <a:latin typeface="Book Antiqua" panose="02040602050305030304" pitchFamily="18" charset="0"/>
              </a:rPr>
              <a:t>the </a:t>
            </a:r>
            <a:r>
              <a:rPr lang="en-GB" sz="1800" dirty="0" smtClean="0">
                <a:latin typeface="Book Antiqua" panose="02040602050305030304" pitchFamily="18" charset="0"/>
              </a:rPr>
              <a:t>entry point </a:t>
            </a:r>
            <a:r>
              <a:rPr lang="en-GB" sz="1800" dirty="0">
                <a:latin typeface="Book Antiqua" panose="02040602050305030304" pitchFamily="18" charset="0"/>
              </a:rPr>
              <a:t>of the uterine </a:t>
            </a:r>
            <a:r>
              <a:rPr lang="en-GB" sz="1800" dirty="0" smtClean="0">
                <a:latin typeface="Book Antiqua" panose="02040602050305030304" pitchFamily="18" charset="0"/>
              </a:rPr>
              <a:t/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    tubes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is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fundus uteri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the lateral ends of the fundus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are</a:t>
            </a:r>
            <a:b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uterine horns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cornu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uteri </a:t>
            </a:r>
            <a:b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dextrum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sinistrum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hr-HR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Isthmus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hr-HR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</a:t>
            </a:r>
            <a:endParaRPr lang="hr-HR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Cervix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</a:t>
            </a:r>
          </a:p>
          <a:p>
            <a:pPr marL="609600" indent="-609600">
              <a:buFontTx/>
              <a:buNone/>
            </a:pP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-</a:t>
            </a:r>
            <a:r>
              <a:rPr lang="en-GB" sz="1800" dirty="0" smtClean="0">
                <a:latin typeface="Book Antiqua" panose="02040602050305030304" pitchFamily="18" charset="0"/>
              </a:rPr>
              <a:t> lower part of uterus linking it with the vagina. This part is structurally and</a:t>
            </a: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                  functionally </a:t>
            </a:r>
            <a:r>
              <a:rPr lang="en-GB" sz="1800" dirty="0">
                <a:latin typeface="Book Antiqua" panose="02040602050305030304" pitchFamily="18" charset="0"/>
              </a:rPr>
              <a:t>different to the rest of the uterus</a:t>
            </a:r>
            <a:endParaRPr lang="hr-HR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upper part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portio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supravaginalis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 part (</a:t>
            </a:r>
            <a:r>
              <a:rPr lang="en-GB" altLang="en-US" sz="18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portio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hr-HR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40964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0965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t="47668" r="21974" b="12552"/>
          <a:stretch>
            <a:fillRect/>
          </a:stretch>
        </p:blipFill>
        <p:spPr bwMode="auto">
          <a:xfrm>
            <a:off x="5004048" y="2321322"/>
            <a:ext cx="4006850" cy="318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4392613" cy="558800"/>
          </a:xfrm>
        </p:spPr>
        <p:txBody>
          <a:bodyPr anchorCtr="1"/>
          <a:lstStyle/>
          <a:p>
            <a:r>
              <a:rPr lang="en-GB" altLang="en-US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Kidney – capsules</a:t>
            </a:r>
            <a:endParaRPr lang="sr-Cyrl-RS" altLang="en-US" sz="32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4294967295"/>
          </p:nvPr>
        </p:nvSpPr>
        <p:spPr>
          <a:xfrm flipV="1">
            <a:off x="0" y="6130925"/>
            <a:ext cx="4572000" cy="1063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GB" altLang="en-US" sz="700" b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8" name="Picture 6" descr=" Omotaci sagitalni presek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r="13542"/>
          <a:stretch>
            <a:fillRect/>
          </a:stretch>
        </p:blipFill>
        <p:spPr>
          <a:xfrm>
            <a:off x="4572000" y="620713"/>
            <a:ext cx="4537075" cy="5949950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447675" y="1500188"/>
            <a:ext cx="3403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b="1" i="1">
              <a:latin typeface="Verdana" panose="020B0604030504040204" pitchFamily="34" charset="0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1557338"/>
            <a:ext cx="45720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2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Fascia renalis</a:t>
            </a:r>
          </a:p>
          <a:p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fascia prerenalis</a:t>
            </a:r>
          </a:p>
          <a:p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- fascia retrorenalis</a:t>
            </a:r>
          </a:p>
          <a:p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Capsula </a:t>
            </a:r>
            <a:r>
              <a:rPr lang="sr-Latn-CS" alt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adiposa</a:t>
            </a:r>
            <a:r>
              <a:rPr lang="en-US" alt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(fat tissue)</a:t>
            </a:r>
            <a:endParaRPr lang="sr-Latn-CS" altLang="en-US" sz="2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thicker at posterior surface</a:t>
            </a:r>
            <a:r>
              <a:rPr lang="sr-Latn-C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GB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lateral border</a:t>
            </a:r>
            <a:r>
              <a:rPr lang="sr-Latn-C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GB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and lower pole</a:t>
            </a:r>
            <a:r>
              <a:rPr lang="en-GB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→ </a:t>
            </a:r>
            <a:r>
              <a:rPr lang="sr-Latn-C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2 - 4 cm)</a:t>
            </a:r>
          </a:p>
          <a:p>
            <a:endParaRPr lang="sr-Latn-CS" altLang="en-US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endParaRPr lang="sr-Latn-CS" altLang="en-US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Capsula fibrosa</a:t>
            </a:r>
            <a:endParaRPr lang="sr-Latn-RS" altLang="en-US" sz="2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51" name="AutoShape 9"/>
          <p:cNvSpPr>
            <a:spLocks noChangeArrowheads="1"/>
          </p:cNvSpPr>
          <p:nvPr/>
        </p:nvSpPr>
        <p:spPr bwMode="auto">
          <a:xfrm rot="9685656">
            <a:off x="6732588" y="3789363"/>
            <a:ext cx="863600" cy="144462"/>
          </a:xfrm>
          <a:prstGeom prst="rightArrow">
            <a:avLst>
              <a:gd name="adj1" fmla="val 50000"/>
              <a:gd name="adj2" fmla="val 149451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52" name="AutoShape 10"/>
          <p:cNvSpPr>
            <a:spLocks noChangeArrowheads="1"/>
          </p:cNvSpPr>
          <p:nvPr/>
        </p:nvSpPr>
        <p:spPr bwMode="auto">
          <a:xfrm rot="595117">
            <a:off x="5364163" y="4941888"/>
            <a:ext cx="809625" cy="141287"/>
          </a:xfrm>
          <a:prstGeom prst="rightArrow">
            <a:avLst>
              <a:gd name="adj1" fmla="val 50000"/>
              <a:gd name="adj2" fmla="val 143259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53" name="AutoShape 11"/>
          <p:cNvSpPr>
            <a:spLocks noChangeArrowheads="1"/>
          </p:cNvSpPr>
          <p:nvPr/>
        </p:nvSpPr>
        <p:spPr bwMode="auto">
          <a:xfrm rot="9685656" flipV="1">
            <a:off x="6661150" y="5240338"/>
            <a:ext cx="865188" cy="144462"/>
          </a:xfrm>
          <a:prstGeom prst="rightArrow">
            <a:avLst>
              <a:gd name="adj1" fmla="val 50000"/>
              <a:gd name="adj2" fmla="val 149726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b="1" i="1">
              <a:latin typeface="Verdana" panose="020B0604030504040204" pitchFamily="34" charset="0"/>
            </a:endParaRPr>
          </a:p>
        </p:txBody>
      </p:sp>
      <p:sp>
        <p:nvSpPr>
          <p:cNvPr id="6154" name="AutoShape 12"/>
          <p:cNvSpPr>
            <a:spLocks noChangeArrowheads="1"/>
          </p:cNvSpPr>
          <p:nvPr/>
        </p:nvSpPr>
        <p:spPr bwMode="auto">
          <a:xfrm rot="19206967">
            <a:off x="5148263" y="5661025"/>
            <a:ext cx="1439862" cy="144463"/>
          </a:xfrm>
          <a:prstGeom prst="rightArrow">
            <a:avLst>
              <a:gd name="adj1" fmla="val 50000"/>
              <a:gd name="adj2" fmla="val 249175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 autoUpdateAnimBg="0"/>
      <p:bldP spid="6152" grpId="0" animBg="1" autoUpdateAnimBg="0"/>
      <p:bldP spid="6153" grpId="0" animBg="1" autoUpdateAnimBg="0"/>
      <p:bldP spid="6154" grpId="0" animBg="1" autoUpdateAnimBg="0"/>
    </p:bldLst>
  </p:timing>
  <p:extLst mod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b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genitalia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feminina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err="1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4000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3588"/>
            <a:ext cx="9109075" cy="547260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sr-Cyrl-RS" altLang="en-US" sz="20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0" indent="0"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sz="1800" dirty="0" smtClean="0">
                <a:latin typeface="Book Antiqua" panose="02040602050305030304" pitchFamily="18" charset="0"/>
              </a:rPr>
              <a:t>The </a:t>
            </a:r>
            <a:r>
              <a:rPr lang="en-GB" sz="1800" dirty="0">
                <a:latin typeface="Book Antiqua" panose="02040602050305030304" pitchFamily="18" charset="0"/>
              </a:rPr>
              <a:t>exact </a:t>
            </a:r>
            <a:r>
              <a:rPr lang="en-GB" sz="1800" dirty="0" smtClean="0">
                <a:latin typeface="Book Antiqua" panose="02040602050305030304" pitchFamily="18" charset="0"/>
              </a:rPr>
              <a:t>anatomical position of </a:t>
            </a:r>
            <a:r>
              <a:rPr lang="en-GB" sz="1800" dirty="0">
                <a:latin typeface="Book Antiqua" panose="02040602050305030304" pitchFamily="18" charset="0"/>
              </a:rPr>
              <a:t>the uterus varies with the degree of distension </a:t>
            </a:r>
            <a:r>
              <a:rPr lang="en-GB" sz="1800" dirty="0" smtClean="0">
                <a:latin typeface="Book Antiqua" panose="02040602050305030304" pitchFamily="18" charset="0"/>
              </a:rPr>
              <a:t>of</a:t>
            </a:r>
          </a:p>
          <a:p>
            <a:pPr marL="0" indent="0"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the</a:t>
            </a:r>
            <a:r>
              <a:rPr lang="en-GB" sz="1800" dirty="0">
                <a:latin typeface="Book Antiqua" panose="02040602050305030304" pitchFamily="18" charset="0"/>
              </a:rPr>
              <a:t> bladder. In the normal adult uterus, it can be described as </a:t>
            </a:r>
            <a:r>
              <a:rPr lang="en-GB" sz="1800" dirty="0" err="1">
                <a:latin typeface="Book Antiqua" panose="02040602050305030304" pitchFamily="18" charset="0"/>
              </a:rPr>
              <a:t>anteverted</a:t>
            </a:r>
            <a:r>
              <a:rPr lang="en-GB" sz="1800" dirty="0">
                <a:latin typeface="Book Antiqua" panose="02040602050305030304" pitchFamily="18" charset="0"/>
              </a:rPr>
              <a:t> with respect to the vagina, and </a:t>
            </a:r>
            <a:r>
              <a:rPr lang="en-GB" sz="1800" dirty="0" err="1">
                <a:latin typeface="Book Antiqua" panose="02040602050305030304" pitchFamily="18" charset="0"/>
              </a:rPr>
              <a:t>anteflexed</a:t>
            </a:r>
            <a:r>
              <a:rPr lang="en-GB" sz="1800" dirty="0">
                <a:latin typeface="Book Antiqua" panose="02040602050305030304" pitchFamily="18" charset="0"/>
              </a:rPr>
              <a:t> with respect to the cervix:</a:t>
            </a:r>
          </a:p>
          <a:p>
            <a:r>
              <a:rPr lang="en-GB" sz="1800" b="1" dirty="0" err="1">
                <a:latin typeface="Book Antiqua" panose="02040602050305030304" pitchFamily="18" charset="0"/>
              </a:rPr>
              <a:t>Anteverted</a:t>
            </a:r>
            <a:r>
              <a:rPr lang="en-GB" sz="1800" dirty="0">
                <a:latin typeface="Book Antiqua" panose="02040602050305030304" pitchFamily="18" charset="0"/>
              </a:rPr>
              <a:t>: </a:t>
            </a:r>
            <a:r>
              <a:rPr lang="en-GB" sz="1800" dirty="0" smtClean="0">
                <a:latin typeface="Book Antiqua" panose="02040602050305030304" pitchFamily="18" charset="0"/>
              </a:rPr>
              <a:t>angle between axis of the cervix and axis of vagina ≈ 90°.</a:t>
            </a:r>
            <a:endParaRPr lang="en-GB" sz="1800" dirty="0">
              <a:latin typeface="Book Antiqua" panose="02040602050305030304" pitchFamily="18" charset="0"/>
            </a:endParaRPr>
          </a:p>
          <a:p>
            <a:r>
              <a:rPr lang="en-GB" sz="1800" b="1" dirty="0" err="1">
                <a:latin typeface="Book Antiqua" panose="02040602050305030304" pitchFamily="18" charset="0"/>
              </a:rPr>
              <a:t>Anteflexed</a:t>
            </a:r>
            <a:r>
              <a:rPr lang="en-GB" sz="1800" dirty="0">
                <a:latin typeface="Book Antiqua" panose="02040602050305030304" pitchFamily="18" charset="0"/>
              </a:rPr>
              <a:t>: Flexed, towards the anterior surface of the </a:t>
            </a:r>
            <a:r>
              <a:rPr lang="en-GB" sz="1800" dirty="0" smtClean="0">
                <a:latin typeface="Book Antiqua" panose="02040602050305030304" pitchFamily="18" charset="0"/>
              </a:rPr>
              <a:t>body; </a:t>
            </a:r>
            <a:r>
              <a:rPr lang="en-GB" sz="1800" dirty="0">
                <a:latin typeface="Book Antiqua" panose="02040602050305030304" pitchFamily="18" charset="0"/>
              </a:rPr>
              <a:t>angle between axis of the </a:t>
            </a:r>
            <a:r>
              <a:rPr lang="en-GB" sz="1800" dirty="0" smtClean="0">
                <a:latin typeface="Book Antiqua" panose="02040602050305030304" pitchFamily="18" charset="0"/>
              </a:rPr>
              <a:t>body and </a:t>
            </a:r>
            <a:r>
              <a:rPr lang="en-GB" sz="1800" dirty="0">
                <a:latin typeface="Book Antiqua" panose="02040602050305030304" pitchFamily="18" charset="0"/>
              </a:rPr>
              <a:t>axis of </a:t>
            </a:r>
            <a:r>
              <a:rPr lang="en-GB" sz="1800" dirty="0" smtClean="0">
                <a:latin typeface="Book Antiqua" panose="02040602050305030304" pitchFamily="18" charset="0"/>
              </a:rPr>
              <a:t>cervix </a:t>
            </a:r>
            <a:endParaRPr lang="en-GB" sz="18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sz="1800" dirty="0" smtClean="0">
                <a:latin typeface="Book Antiqua" panose="02040602050305030304" pitchFamily="18" charset="0"/>
              </a:rPr>
              <a:t>Thus</a:t>
            </a:r>
            <a:r>
              <a:rPr lang="en-GB" sz="1800" dirty="0">
                <a:latin typeface="Book Antiqua" panose="02040602050305030304" pitchFamily="18" charset="0"/>
              </a:rPr>
              <a:t>, the uterus normally lies immediately </a:t>
            </a:r>
            <a:r>
              <a:rPr lang="en-GB" sz="1800" dirty="0" err="1">
                <a:latin typeface="Book Antiqua" panose="02040602050305030304" pitchFamily="18" charset="0"/>
              </a:rPr>
              <a:t>posterosuperior</a:t>
            </a:r>
            <a:r>
              <a:rPr lang="en-GB" sz="1800" dirty="0">
                <a:latin typeface="Book Antiqua" panose="02040602050305030304" pitchFamily="18" charset="0"/>
              </a:rPr>
              <a:t> to the </a:t>
            </a:r>
            <a:r>
              <a:rPr lang="en-GB" sz="1800" b="1" dirty="0">
                <a:latin typeface="Book Antiqua" panose="02040602050305030304" pitchFamily="18" charset="0"/>
              </a:rPr>
              <a:t>bladder</a:t>
            </a:r>
            <a:r>
              <a:rPr lang="en-GB" sz="1800" dirty="0">
                <a:latin typeface="Book Antiqua" panose="02040602050305030304" pitchFamily="18" charset="0"/>
              </a:rPr>
              <a:t>, </a:t>
            </a:r>
            <a:r>
              <a:rPr lang="en-GB" sz="1800" dirty="0" smtClean="0">
                <a:latin typeface="Book Antiqua" panose="02040602050305030304" pitchFamily="18" charset="0"/>
              </a:rPr>
              <a:t>and</a:t>
            </a:r>
          </a:p>
          <a:p>
            <a:pPr marL="0" indent="0"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 anterior </a:t>
            </a:r>
            <a:r>
              <a:rPr lang="en-GB" sz="1800" dirty="0">
                <a:latin typeface="Book Antiqua" panose="02040602050305030304" pitchFamily="18" charset="0"/>
              </a:rPr>
              <a:t>to the rectum.</a:t>
            </a:r>
          </a:p>
        </p:txBody>
      </p:sp>
      <p:pic>
        <p:nvPicPr>
          <p:cNvPr id="39941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9" t="9259" r="6688" b="51852"/>
          <a:stretch>
            <a:fillRect/>
          </a:stretch>
        </p:blipFill>
        <p:spPr bwMode="auto">
          <a:xfrm>
            <a:off x="971600" y="3616975"/>
            <a:ext cx="2782267" cy="324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2" name="Picture 6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54834" r="8281" b="9450"/>
          <a:stretch>
            <a:fillRect/>
          </a:stretch>
        </p:blipFill>
        <p:spPr bwMode="auto">
          <a:xfrm>
            <a:off x="5331668" y="3522852"/>
            <a:ext cx="3359101" cy="32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02556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endParaRPr lang="en-GB" altLang="en-US" sz="4000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5865813" cy="6238875"/>
          </a:xfrm>
        </p:spPr>
        <p:txBody>
          <a:bodyPr/>
          <a:lstStyle/>
          <a:p>
            <a:pPr marL="609600" indent="-609600">
              <a:buFontTx/>
              <a:buAutoNum type="arabicParenR" startAt="3"/>
            </a:pP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</a:p>
          <a:p>
            <a:pPr marL="0" indent="0">
              <a:buNone/>
            </a:pP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hr-HR" altLang="en-US" sz="1800" b="1" dirty="0">
                <a:latin typeface="Book Antiqua" panose="02040602050305030304" pitchFamily="18" charset="0"/>
              </a:rPr>
              <a:t>Cavitas uterina</a:t>
            </a:r>
          </a:p>
          <a:p>
            <a:pPr marL="609600" indent="-609600">
              <a:buFontTx/>
              <a:buNone/>
            </a:pPr>
            <a:endParaRPr lang="hr-HR" altLang="en-US" sz="1800" b="1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hr-HR" altLang="en-US" sz="1800" dirty="0">
                <a:latin typeface="Book Antiqua" panose="02040602050305030304" pitchFamily="18" charset="0"/>
              </a:rPr>
              <a:t>cavitas corporis uteri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hr-HR" altLang="en-US" sz="1800" dirty="0">
                <a:latin typeface="Book Antiqua" panose="02040602050305030304" pitchFamily="18" charset="0"/>
              </a:rPr>
              <a:t>canalis cervicis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o</a:t>
            </a:r>
            <a:r>
              <a:rPr lang="hr-HR" altLang="en-US" sz="1800" dirty="0" smtClean="0">
                <a:latin typeface="Book Antiqua" panose="02040602050305030304" pitchFamily="18" charset="0"/>
              </a:rPr>
              <a:t>stium </a:t>
            </a:r>
            <a:r>
              <a:rPr lang="hr-HR" altLang="en-US" sz="1800" dirty="0">
                <a:latin typeface="Book Antiqua" panose="02040602050305030304" pitchFamily="18" charset="0"/>
              </a:rPr>
              <a:t>uteri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sr-Cyrl-RS" altLang="en-US" sz="1800" dirty="0" smtClean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an opening through which it communicates with the vaginal canal</a:t>
            </a:r>
            <a:r>
              <a:rPr lang="sr-Cyrl-RS" altLang="en-US" sz="1800" dirty="0" smtClean="0">
                <a:latin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communicates </a:t>
            </a:r>
            <a:r>
              <a:rPr lang="en-GB" altLang="en-US" sz="1800" dirty="0">
                <a:latin typeface="Book Antiqua" panose="02040602050305030304" pitchFamily="18" charset="0"/>
              </a:rPr>
              <a:t>with both fallopian tubes </a:t>
            </a:r>
            <a:endParaRPr lang="en-GB" altLang="en-US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</a:rPr>
              <a:t>  through </a:t>
            </a:r>
            <a:r>
              <a:rPr lang="en-GB" altLang="en-US" sz="1800" dirty="0">
                <a:latin typeface="Book Antiqua" panose="02040602050305030304" pitchFamily="18" charset="0"/>
              </a:rPr>
              <a:t>theirs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internal </a:t>
            </a:r>
            <a:r>
              <a:rPr lang="en-GB" altLang="en-US" sz="1800" dirty="0">
                <a:latin typeface="Book Antiqua" panose="02040602050305030304" pitchFamily="18" charset="0"/>
              </a:rPr>
              <a:t>openings</a:t>
            </a:r>
            <a:endParaRPr lang="hr-HR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Structure</a:t>
            </a:r>
            <a:r>
              <a:rPr lang="sr-Cyrl-RS" altLang="en-US" sz="1800" dirty="0" smtClean="0">
                <a:latin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</a:rPr>
              <a:t>	 1. perimetrium</a:t>
            </a: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</a:rPr>
              <a:t>	 2. myometrium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 3. endometrium</a:t>
            </a:r>
          </a:p>
          <a:p>
            <a:pPr marL="609600" indent="-609600">
              <a:buFontTx/>
              <a:buNone/>
            </a:pPr>
            <a:endParaRPr lang="sr-Latn-RS" altLang="en-US" sz="1800" dirty="0"/>
          </a:p>
        </p:txBody>
      </p:sp>
      <p:sp>
        <p:nvSpPr>
          <p:cNvPr id="41988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1989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t="47668" r="21974" b="12552"/>
          <a:stretch>
            <a:fillRect/>
          </a:stretch>
        </p:blipFill>
        <p:spPr bwMode="auto">
          <a:xfrm>
            <a:off x="5076825" y="765175"/>
            <a:ext cx="40052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4694"/>
          <a:stretch>
            <a:fillRect/>
          </a:stretch>
        </p:blipFill>
        <p:spPr bwMode="auto">
          <a:xfrm>
            <a:off x="3635896" y="3906481"/>
            <a:ext cx="4256088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endParaRPr lang="en-GB" altLang="en-US" sz="4000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5865813" cy="62388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</a:t>
            </a: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* The </a:t>
            </a:r>
            <a:r>
              <a:rPr lang="en-GB" sz="1800" dirty="0">
                <a:latin typeface="Book Antiqua" panose="02040602050305030304" pitchFamily="18" charset="0"/>
              </a:rPr>
              <a:t>vagina is a </a:t>
            </a:r>
            <a:r>
              <a:rPr lang="en-GB" sz="1800" b="1" dirty="0" err="1">
                <a:latin typeface="Book Antiqua" panose="02040602050305030304" pitchFamily="18" charset="0"/>
              </a:rPr>
              <a:t>fibromuscular</a:t>
            </a:r>
            <a:r>
              <a:rPr lang="en-GB" sz="1800" b="1" dirty="0">
                <a:latin typeface="Book Antiqua" panose="02040602050305030304" pitchFamily="18" charset="0"/>
              </a:rPr>
              <a:t> tube</a:t>
            </a:r>
            <a:r>
              <a:rPr lang="en-GB" sz="1800" dirty="0">
                <a:latin typeface="Book Antiqua" panose="02040602050305030304" pitchFamily="18" charset="0"/>
              </a:rPr>
              <a:t> with anterior </a:t>
            </a:r>
            <a:r>
              <a:rPr lang="en-GB" sz="1800" dirty="0" smtClean="0">
                <a:latin typeface="Book Antiqua" panose="02040602050305030304" pitchFamily="18" charset="0"/>
              </a:rPr>
              <a:t>and</a:t>
            </a: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 </a:t>
            </a:r>
            <a:r>
              <a:rPr lang="en-GB" sz="1800" dirty="0">
                <a:latin typeface="Book Antiqua" panose="02040602050305030304" pitchFamily="18" charset="0"/>
              </a:rPr>
              <a:t>posterior walls – these are normally collapsed </a:t>
            </a:r>
            <a:r>
              <a:rPr lang="en-GB" sz="1800" dirty="0" smtClean="0">
                <a:latin typeface="Book Antiqua" panose="02040602050305030304" pitchFamily="18" charset="0"/>
              </a:rPr>
              <a:t>and</a:t>
            </a:r>
          </a:p>
          <a:p>
            <a:pPr marL="609600" indent="-609600"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</a:t>
            </a:r>
            <a:r>
              <a:rPr lang="en-GB" sz="1800" dirty="0">
                <a:latin typeface="Book Antiqua" panose="02040602050305030304" pitchFamily="18" charset="0"/>
              </a:rPr>
              <a:t>thus in contact with one another</a:t>
            </a:r>
            <a:r>
              <a:rPr lang="en-GB" sz="1800" dirty="0" smtClean="0">
                <a:latin typeface="Book Antiqua" panose="02040602050305030304" pitchFamily="18" charset="0"/>
              </a:rPr>
              <a:t>.</a:t>
            </a:r>
          </a:p>
          <a:p>
            <a:pPr marL="609600" indent="-609600">
              <a:buFontTx/>
              <a:buNone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Localization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upper part - in pelvis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 part - in pelvic floor (perineum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length: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8-10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</a:t>
            </a:r>
          </a:p>
          <a:p>
            <a:pPr marL="609600" indent="-609600">
              <a:buFontTx/>
              <a:buNone/>
            </a:pPr>
            <a:endParaRPr lang="sr-Latn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43013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5" t="9259" r="330" b="51852"/>
          <a:stretch>
            <a:fillRect/>
          </a:stretch>
        </p:blipFill>
        <p:spPr bwMode="auto">
          <a:xfrm>
            <a:off x="5652120" y="665542"/>
            <a:ext cx="3466480" cy="388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4" name="Picture 7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" t="64815" r="43254" b="14815"/>
          <a:stretch>
            <a:fillRect/>
          </a:stretch>
        </p:blipFill>
        <p:spPr bwMode="auto">
          <a:xfrm>
            <a:off x="4268614" y="4451202"/>
            <a:ext cx="4208462" cy="237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endParaRPr lang="en-GB" altLang="en-US" sz="4000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5865813" cy="62388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</a:t>
            </a:r>
            <a:r>
              <a:rPr lang="sr-Cyrl-RS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</a:t>
            </a: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extends from the opening at the lower end, in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estibulum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(between the labia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minora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-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(in virgins partially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closed by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hymen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it extends </a:t>
            </a:r>
            <a:r>
              <a:rPr lang="en-GB" altLang="en-US" sz="1800" dirty="0">
                <a:latin typeface="Book Antiqua" panose="02040602050305030304" pitchFamily="18" charset="0"/>
              </a:rPr>
              <a:t>upwards and backwards and the 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</a:rPr>
              <a:t>  upper </a:t>
            </a:r>
            <a:r>
              <a:rPr lang="en-GB" altLang="en-US" sz="1800" dirty="0">
                <a:latin typeface="Book Antiqua" panose="02040602050305030304" pitchFamily="18" charset="0"/>
              </a:rPr>
              <a:t>end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surrounds </a:t>
            </a:r>
            <a:r>
              <a:rPr lang="en-GB" altLang="en-US" sz="1800" dirty="0">
                <a:latin typeface="Book Antiqua" panose="02040602050305030304" pitchFamily="18" charset="0"/>
              </a:rPr>
              <a:t>the cervix uteri,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creating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 domes (vault) </a:t>
            </a:r>
            <a:r>
              <a:rPr lang="en-GB" altLang="en-US" sz="1800" dirty="0">
                <a:latin typeface="Book Antiqua" panose="02040602050305030304" pitchFamily="18" charset="0"/>
              </a:rPr>
              <a:t>of the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vagina </a:t>
            </a:r>
            <a:r>
              <a:rPr lang="sr-Cyrl-RS" altLang="en-US" sz="1800" dirty="0" smtClean="0">
                <a:latin typeface="Book Antiqua" panose="02040602050305030304" pitchFamily="18" charset="0"/>
              </a:rPr>
              <a:t>(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fornix </a:t>
            </a:r>
            <a:r>
              <a:rPr lang="en-GB" altLang="en-US" sz="1800" dirty="0" err="1" smtClean="0">
                <a:latin typeface="Book Antiqua" panose="02040602050305030304" pitchFamily="18" charset="0"/>
              </a:rPr>
              <a:t>vaginae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):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 anterior, posterior (deeper), lateral</a:t>
            </a:r>
          </a:p>
          <a:p>
            <a:pPr marL="609600" indent="-609600">
              <a:buFontTx/>
              <a:buNone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t</a:t>
            </a:r>
            <a:r>
              <a:rPr lang="en-GB" sz="1800" dirty="0" smtClean="0">
                <a:latin typeface="Book Antiqua" panose="02040602050305030304" pitchFamily="18" charset="0"/>
              </a:rPr>
              <a:t>he</a:t>
            </a:r>
            <a:r>
              <a:rPr lang="en-GB" sz="1800" b="1" dirty="0">
                <a:latin typeface="Book Antiqua" panose="02040602050305030304" pitchFamily="18" charset="0"/>
              </a:rPr>
              <a:t> posterior fornix</a:t>
            </a:r>
            <a:r>
              <a:rPr lang="en-GB" sz="1800" dirty="0">
                <a:latin typeface="Book Antiqua" panose="02040602050305030304" pitchFamily="18" charset="0"/>
              </a:rPr>
              <a:t> is important as it acts like </a:t>
            </a:r>
            <a:r>
              <a:rPr lang="en-GB" sz="1800" dirty="0" smtClean="0">
                <a:latin typeface="Book Antiqua" panose="02040602050305030304" pitchFamily="18" charset="0"/>
              </a:rPr>
              <a:t>a</a:t>
            </a:r>
          </a:p>
          <a:p>
            <a:pPr marL="609600" indent="-609600"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   natural </a:t>
            </a:r>
            <a:r>
              <a:rPr lang="en-GB" sz="1800" dirty="0">
                <a:latin typeface="Book Antiqua" panose="02040602050305030304" pitchFamily="18" charset="0"/>
              </a:rPr>
              <a:t>reservoir for semen after </a:t>
            </a:r>
            <a:endParaRPr lang="en-GB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</a:t>
            </a:r>
            <a:r>
              <a:rPr lang="en-GB" sz="1800" dirty="0" err="1" smtClean="0">
                <a:latin typeface="Book Antiqua" panose="02040602050305030304" pitchFamily="18" charset="0"/>
              </a:rPr>
              <a:t>intravaginal</a:t>
            </a:r>
            <a:r>
              <a:rPr lang="en-GB" sz="1800" dirty="0" smtClean="0">
                <a:latin typeface="Book Antiqua" panose="02040602050305030304" pitchFamily="18" charset="0"/>
              </a:rPr>
              <a:t> </a:t>
            </a:r>
            <a:r>
              <a:rPr lang="en-GB" sz="1800" dirty="0">
                <a:latin typeface="Book Antiqua" panose="02040602050305030304" pitchFamily="18" charset="0"/>
              </a:rPr>
              <a:t>ejaculation.</a:t>
            </a:r>
            <a:endParaRPr lang="en-GB" altLang="en-US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urethra passes in </a:t>
            </a:r>
            <a:r>
              <a:rPr lang="en-GB" altLang="en-US" sz="1800" dirty="0">
                <a:latin typeface="Book Antiqua" panose="02040602050305030304" pitchFamily="18" charset="0"/>
              </a:rPr>
              <a:t>front of the </a:t>
            </a:r>
            <a:r>
              <a:rPr lang="en-GB" altLang="en-US" sz="1800" dirty="0" smtClean="0">
                <a:latin typeface="Book Antiqua" panose="02040602050305030304" pitchFamily="18" charset="0"/>
              </a:rPr>
              <a:t>vagina</a:t>
            </a:r>
            <a:endParaRPr lang="sr-Latn-RS" altLang="en-US" sz="1800" dirty="0"/>
          </a:p>
        </p:txBody>
      </p:sp>
      <p:pic>
        <p:nvPicPr>
          <p:cNvPr id="43013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5" t="9259" r="330" b="51852"/>
          <a:stretch>
            <a:fillRect/>
          </a:stretch>
        </p:blipFill>
        <p:spPr bwMode="auto">
          <a:xfrm>
            <a:off x="5652120" y="665542"/>
            <a:ext cx="3466480" cy="388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4" name="Picture 7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" t="64815" r="43254" b="14815"/>
          <a:stretch>
            <a:fillRect/>
          </a:stretch>
        </p:blipFill>
        <p:spPr bwMode="auto">
          <a:xfrm>
            <a:off x="4268614" y="4451202"/>
            <a:ext cx="4208462" cy="237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8353500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en-GB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</a:t>
            </a:r>
            <a:r>
              <a:rPr lang="sr-Cyrl-RS" altLang="en-US" sz="24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endParaRPr lang="en-GB" altLang="en-US" sz="4000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48" y="332656"/>
            <a:ext cx="7953375" cy="6525344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in the anterior part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perineum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regio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urogenitalis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Mons 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pubis </a:t>
            </a:r>
            <a:endParaRPr lang="en-GB" altLang="en-US" sz="1800" b="1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front of pubic bones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it is an accumulated subcutaneous adipose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tissue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Pudendum femininum 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vulva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Labia majora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pudendi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hair- bearing skin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folds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between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them - pubic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fissure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rima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pudenda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- </a:t>
            </a:r>
            <a:r>
              <a:rPr lang="en-GB" altLang="en-US" sz="1800" dirty="0">
                <a:latin typeface="Book Antiqua" panose="02040602050305030304" pitchFamily="18" charset="0"/>
              </a:rPr>
              <a:t>t</a:t>
            </a:r>
            <a:r>
              <a:rPr lang="en-GB" sz="1800" dirty="0" smtClean="0">
                <a:latin typeface="Book Antiqua" panose="02040602050305030304" pitchFamily="18" charset="0"/>
              </a:rPr>
              <a:t>hey </a:t>
            </a:r>
            <a:r>
              <a:rPr lang="en-GB" sz="1800" dirty="0">
                <a:latin typeface="Book Antiqua" panose="02040602050305030304" pitchFamily="18" charset="0"/>
              </a:rPr>
              <a:t>extend from the </a:t>
            </a:r>
            <a:r>
              <a:rPr lang="en-GB" sz="1800" dirty="0" err="1">
                <a:latin typeface="Book Antiqua" panose="02040602050305030304" pitchFamily="18" charset="0"/>
              </a:rPr>
              <a:t>mons</a:t>
            </a:r>
            <a:r>
              <a:rPr lang="en-GB" sz="1800" dirty="0">
                <a:latin typeface="Book Antiqua" panose="02040602050305030304" pitchFamily="18" charset="0"/>
              </a:rPr>
              <a:t> pubis </a:t>
            </a:r>
            <a:r>
              <a:rPr lang="en-GB" sz="1800" dirty="0" smtClean="0">
                <a:latin typeface="Book Antiqua" panose="02040602050305030304" pitchFamily="18" charset="0"/>
              </a:rPr>
              <a:t>posteriorly</a:t>
            </a:r>
          </a:p>
          <a:p>
            <a:pPr marL="609600" indent="-609600"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          </a:t>
            </a:r>
            <a:r>
              <a:rPr lang="en-GB" sz="1800" dirty="0">
                <a:latin typeface="Book Antiqua" panose="02040602050305030304" pitchFamily="18" charset="0"/>
              </a:rPr>
              <a:t>to the posterior commissure </a:t>
            </a:r>
            <a:endParaRPr lang="en-GB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Labia minora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pudendi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sz="1800" dirty="0">
                <a:latin typeface="Book Antiqua" panose="02040602050305030304" pitchFamily="18" charset="0"/>
              </a:rPr>
              <a:t>two hairless folds of skin, which lie within </a:t>
            </a:r>
            <a:endParaRPr lang="en-GB" sz="1800" dirty="0" smtClean="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          the </a:t>
            </a:r>
            <a:r>
              <a:rPr lang="en-GB" sz="1800" dirty="0">
                <a:latin typeface="Book Antiqua" panose="02040602050305030304" pitchFamily="18" charset="0"/>
              </a:rPr>
              <a:t>labia </a:t>
            </a:r>
            <a:r>
              <a:rPr lang="en-GB" sz="1800" dirty="0" err="1">
                <a:latin typeface="Book Antiqua" panose="02040602050305030304" pitchFamily="18" charset="0"/>
              </a:rPr>
              <a:t>majora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Vestibulum vaginae 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sz="1800" dirty="0">
                <a:latin typeface="Book Antiqua" panose="02040602050305030304" pitchFamily="18" charset="0"/>
              </a:rPr>
              <a:t>the area enclosed by the labia </a:t>
            </a:r>
            <a:r>
              <a:rPr lang="en-GB" sz="1800" dirty="0" err="1" smtClean="0">
                <a:latin typeface="Book Antiqua" panose="02040602050305030304" pitchFamily="18" charset="0"/>
              </a:rPr>
              <a:t>minora</a:t>
            </a:r>
            <a:r>
              <a:rPr lang="en-GB" sz="1800" dirty="0" smtClean="0">
                <a:latin typeface="Book Antiqua" panose="02040602050305030304" pitchFamily="18" charset="0"/>
              </a:rPr>
              <a:t>; </a:t>
            </a: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contains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urethrae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externum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(external vaginal orifice)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Bulbus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vestibuli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erectile body, which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surrounds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opening of the vagina</a:t>
            </a:r>
          </a:p>
          <a:p>
            <a:pPr marL="609600" indent="-609600">
              <a:buFontTx/>
              <a:buNone/>
            </a:pPr>
            <a:endParaRPr lang="sr-Latn-RS" altLang="en-US" sz="1800" dirty="0"/>
          </a:p>
        </p:txBody>
      </p:sp>
      <p:sp>
        <p:nvSpPr>
          <p:cNvPr id="44036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4037" name="Picture 4" descr="Graphic5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1"/>
          <a:stretch>
            <a:fillRect/>
          </a:stretch>
        </p:blipFill>
        <p:spPr bwMode="auto">
          <a:xfrm>
            <a:off x="5508104" y="2352675"/>
            <a:ext cx="3535362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2" name="Picture 4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5" t="59866" r="50000" b="11626"/>
          <a:stretch>
            <a:fillRect/>
          </a:stretch>
        </p:blipFill>
        <p:spPr bwMode="auto">
          <a:xfrm>
            <a:off x="5940425" y="3573016"/>
            <a:ext cx="2819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15874"/>
            <a:ext cx="8085138" cy="71596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</a:t>
            </a:r>
            <a:r>
              <a:rPr lang="sr-Cyrl-RS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>
                <a:solidFill>
                  <a:srgbClr val="FF66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female genital organs</a:t>
            </a:r>
            <a:endParaRPr lang="en-GB" altLang="en-US" sz="40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20712"/>
            <a:ext cx="7881194" cy="623728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the anterior part of the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perineum</a:t>
            </a:r>
          </a:p>
          <a:p>
            <a:pPr marL="609600" indent="-609600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regio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urogenitalis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Clitoris </a:t>
            </a:r>
            <a:endParaRPr lang="en-GB" altLang="en-US" sz="1800" b="1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erectile organ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located at the front of anterior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commissurae</a:t>
            </a:r>
            <a:endParaRPr lang="en-GB" altLang="en-US" sz="1800" dirty="0" smtClean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of labia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majora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posterior part are right and left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crura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(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crus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</a:t>
            </a:r>
            <a:r>
              <a:rPr lang="en-GB" altLang="en-US" sz="18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crura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are continued forward by the body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(corpus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body is continued forward by the glans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(glans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body consists of two erectile bodies: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     erectile </a:t>
            </a:r>
            <a:r>
              <a:rPr lang="en-GB" sz="1800" dirty="0">
                <a:latin typeface="Book Antiqua" panose="02040602050305030304" pitchFamily="18" charset="0"/>
              </a:rPr>
              <a:t>corpora </a:t>
            </a:r>
            <a:r>
              <a:rPr lang="en-GB" sz="1800" dirty="0" err="1">
                <a:latin typeface="Book Antiqua" panose="02040602050305030304" pitchFamily="18" charset="0"/>
              </a:rPr>
              <a:t>cavernosa</a:t>
            </a:r>
            <a:r>
              <a:rPr lang="en-GB" sz="1800" dirty="0">
                <a:latin typeface="Book Antiqua" panose="02040602050305030304" pitchFamily="18" charset="0"/>
              </a:rPr>
              <a:t> tissue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4) Glandullae vestibulares majores et minores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paired g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landullae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vestibulares majores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numerous</a:t>
            </a:r>
            <a:r>
              <a:rPr lang="sr-Cyrl-RS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landullae vestibulares 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secrete lubricating mucus from small ducts </a:t>
            </a:r>
            <a:r>
              <a:rPr lang="en-GB" sz="1800" dirty="0" smtClean="0">
                <a:latin typeface="Book Antiqua" panose="02040602050305030304" pitchFamily="18" charset="0"/>
              </a:rPr>
              <a:t>during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     sexual </a:t>
            </a:r>
            <a:r>
              <a:rPr lang="en-GB" sz="1800" dirty="0">
                <a:latin typeface="Book Antiqua" panose="02040602050305030304" pitchFamily="18" charset="0"/>
              </a:rPr>
              <a:t>arousal. They are located either side of the vaginal orifice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sr-Latn-RS" altLang="en-US" sz="1800" dirty="0"/>
          </a:p>
        </p:txBody>
      </p:sp>
      <p:sp>
        <p:nvSpPr>
          <p:cNvPr id="45060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5061" name="Picture 3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15680" r="12746" b="39421"/>
          <a:stretch>
            <a:fillRect/>
          </a:stretch>
        </p:blipFill>
        <p:spPr bwMode="auto">
          <a:xfrm>
            <a:off x="5292725" y="695325"/>
            <a:ext cx="3789363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morfologija oba B 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" b="1395"/>
          <a:stretch>
            <a:fillRect/>
          </a:stretch>
        </p:blipFill>
        <p:spPr>
          <a:xfrm>
            <a:off x="36513" y="2889250"/>
            <a:ext cx="7138987" cy="3927475"/>
          </a:xfrm>
          <a:noFill/>
          <a:ln/>
          <a:extLst>
            <a:ext uri="{91240B29-F687-4F45-9708-019B960494DF}">
              <a14:hiddenLine xmlns:a14="http://schemas.microsoft.com/office/drawing/2010/main" w="38100" cmpd="sng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1406525" y="3646488"/>
            <a:ext cx="12033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Facies</a:t>
            </a:r>
          </a:p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anterior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2200275" y="4941888"/>
            <a:ext cx="1460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Hilum renale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4938713" y="3722688"/>
            <a:ext cx="22812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Facies</a:t>
            </a:r>
          </a:p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posterior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179388" y="188913"/>
            <a:ext cx="4104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External description</a:t>
            </a:r>
            <a:r>
              <a:rPr lang="sr-Latn-CS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:</a:t>
            </a:r>
            <a:endParaRPr lang="sr-Latn-RS" altLang="en-US" sz="28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0" y="836613"/>
            <a:ext cx="32766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surfaces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acies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posterior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acies posterior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RS" altLang="en-US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7176" name="Rectangle 12"/>
          <p:cNvSpPr>
            <a:spLocks noChangeArrowheads="1"/>
          </p:cNvSpPr>
          <p:nvPr/>
        </p:nvSpPr>
        <p:spPr bwMode="auto">
          <a:xfrm>
            <a:off x="2195513" y="836613"/>
            <a:ext cx="4249737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borders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endParaRPr lang="sr-Cyrl-R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Cyrl-RS" altLang="en-US" sz="1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lateral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argo lateralis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medial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argo medialis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at medial margin there is deep</a:t>
            </a:r>
            <a:b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fissure named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</a:t>
            </a:r>
            <a:b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which is entrance into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sinus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renalis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7177" name="Rectangle 13"/>
          <p:cNvSpPr>
            <a:spLocks noChangeArrowheads="1"/>
          </p:cNvSpPr>
          <p:nvPr/>
        </p:nvSpPr>
        <p:spPr bwMode="auto">
          <a:xfrm>
            <a:off x="6229350" y="-22225"/>
            <a:ext cx="2879725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poles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upper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(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е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xtremitas superior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on the upper pole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</a:t>
            </a:r>
            <a:b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both kidneys</a:t>
            </a:r>
            <a:b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adrenal gland is</a:t>
            </a:r>
            <a:b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situated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lower</a:t>
            </a:r>
            <a:r>
              <a:rPr lang="sr-Cyrl-R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е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xtremitas inferior</a:t>
            </a:r>
            <a:r>
              <a:rPr lang="sr-Cyrl-R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79388" y="333375"/>
            <a:ext cx="38885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sym typeface="Book Antiqua" panose="02040602050305030304" pitchFamily="18" charset="0"/>
              </a:rPr>
              <a:t>Kidney - parenchyma</a:t>
            </a:r>
            <a:endParaRPr lang="sr-Cyrl-RS" altLang="en-US" sz="28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sym typeface="Book Antiqua" panose="02040602050305030304" pitchFamily="18" charset="0"/>
            </a:endParaRP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07950" y="1844675"/>
            <a:ext cx="45339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dirty="0">
                <a:latin typeface="Book Antiqua" panose="02040602050305030304" pitchFamily="18" charset="0"/>
              </a:rPr>
              <a:t>The renal parenchyma can be divided into two main areas </a:t>
            </a:r>
            <a:r>
              <a:rPr lang="sr-Cyrl-RS" altLang="en-US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Cyrl-RS" altLang="en-US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Cyrl-RS" altLang="en-US" sz="22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22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medulla</a:t>
            </a:r>
            <a:r>
              <a:rPr lang="sr-Cyrl-RS" altLang="en-US" sz="22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(medulla </a:t>
            </a:r>
            <a:r>
              <a:rPr lang="en-GB" altLang="en-US" sz="22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renalis</a:t>
            </a:r>
            <a:r>
              <a:rPr lang="en-GB" altLang="en-US" sz="22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</a:t>
            </a:r>
            <a:r>
              <a:rPr lang="en-GB" altLang="en-US" sz="22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ortex (cortex </a:t>
            </a:r>
            <a:r>
              <a:rPr lang="en-GB" altLang="en-US" sz="22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renalis</a:t>
            </a:r>
            <a:r>
              <a:rPr lang="en-GB" altLang="en-US" sz="2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22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endParaRPr lang="sr-Latn-CS" alt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r="41180" b="40895"/>
          <a:stretch>
            <a:fillRect/>
          </a:stretch>
        </p:blipFill>
        <p:spPr bwMode="auto">
          <a:xfrm>
            <a:off x="4643438" y="1341438"/>
            <a:ext cx="4475162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857250" y="0"/>
            <a:ext cx="79295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sr-Latn-C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medulla </a:t>
            </a:r>
            <a:r>
              <a:rPr lang="sr-Cyrl-RS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edulla renalis</a:t>
            </a:r>
            <a:r>
              <a:rPr lang="sr-Cyrl-R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en-GB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Malpighi’s</a:t>
            </a:r>
            <a:r>
              <a:rPr lang="sr-Cyrl-RS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and </a:t>
            </a:r>
            <a:r>
              <a:rPr lang="en-GB" altLang="en-US" sz="2800" b="1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Ferrein’s</a:t>
            </a:r>
            <a:r>
              <a:rPr lang="en-GB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800" b="1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pyramides</a:t>
            </a:r>
            <a:endParaRPr lang="sr-Cyrl-RS" altLang="en-US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107950" y="1196975"/>
            <a:ext cx="8858250" cy="553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2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Pyramides renales </a:t>
            </a:r>
            <a:r>
              <a:rPr lang="sr-Latn-CS" altLang="en-US" sz="22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Malpighi’s pyramids, big pyramids</a:t>
            </a:r>
            <a:r>
              <a:rPr lang="sr-Latn-CS" altLang="en-US" sz="22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2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2200" b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br>
              <a:rPr lang="sr-Cyrl-RS" altLang="en-US" sz="2200" b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2200" dirty="0">
                <a:solidFill>
                  <a:srgbClr val="FF9933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2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22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from </a:t>
            </a:r>
            <a:r>
              <a:rPr lang="sr-Cyrl-RS" altLang="en-US" sz="22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8-12</a:t>
            </a:r>
            <a:r>
              <a:rPr lang="en-GB" altLang="en-US" sz="22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-18</a:t>
            </a:r>
            <a:endParaRPr lang="sr-Cyrl-RS" altLang="en-US" sz="2200" i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Latn-CS" altLang="en-US" sz="22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en-GB" altLang="en-US" sz="22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arranged in 3 frontal planes</a:t>
            </a:r>
            <a:endParaRPr lang="sr-Cyrl-RS" altLang="en-US" sz="2200" i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2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2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2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2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triangular in </a:t>
            </a:r>
            <a:r>
              <a:rPr lang="en-GB" altLang="en-US" sz="22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frontal </a:t>
            </a:r>
            <a:r>
              <a:rPr lang="en-GB" altLang="en-US" sz="22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section</a:t>
            </a:r>
            <a:endParaRPr lang="sr-Cyrl-RS" altLang="en-US" sz="2200" i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► 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apex (top)</a:t>
            </a:r>
            <a:r>
              <a:rPr lang="sr-Cyrl-RS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oriented toward sinus </a:t>
            </a:r>
            <a:r>
              <a:rPr lang="en-GB" altLang="en-US" sz="24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renalis</a:t>
            </a:r>
            <a:endParaRPr lang="sr-Cyrl-RS" altLang="en-US" sz="24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↓</a:t>
            </a:r>
          </a:p>
          <a:p>
            <a:r>
              <a:rPr lang="sr-Latn-C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seen as </a:t>
            </a:r>
            <a:r>
              <a:rPr lang="en-GB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bulge </a:t>
            </a:r>
            <a:r>
              <a:rPr lang="en-GB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on the sinus wall </a:t>
            </a:r>
            <a:r>
              <a:rPr lang="sr-Latn-CS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→</a:t>
            </a:r>
            <a:r>
              <a:rPr lang="en-GB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papillae </a:t>
            </a:r>
            <a:r>
              <a:rPr lang="sr-Latn-CS" altLang="en-US" sz="2400" b="1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renales ↓</a:t>
            </a:r>
          </a:p>
          <a:p>
            <a:r>
              <a:rPr lang="sr-Latn-CS" altLang="en-US" sz="2400" b="1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</a:t>
            </a:r>
            <a:r>
              <a:rPr lang="en-GB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with openings</a:t>
            </a:r>
            <a:r>
              <a:rPr lang="sr-Latn-CS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Latn-CS" altLang="en-US" sz="2400" b="1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foramina papillaria*</a:t>
            </a:r>
          </a:p>
          <a:p>
            <a:r>
              <a:rPr lang="sr-Latn-CS" altLang="en-US" sz="2400" b="1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</a:t>
            </a:r>
            <a:r>
              <a:rPr lang="sr-Latn-RS" altLang="en-US" sz="2400" b="1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Latn-CS" altLang="en-US" sz="24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area cribrosa</a:t>
            </a:r>
          </a:p>
          <a:p>
            <a:endParaRPr lang="sr-Latn-CS" altLang="en-US" sz="24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► </a:t>
            </a:r>
            <a:r>
              <a:rPr lang="en-GB" altLang="en-US" sz="2400" b="1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base </a:t>
            </a:r>
            <a:r>
              <a:rPr lang="en-GB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 oriented toward the surface of the kidney</a:t>
            </a:r>
            <a:endParaRPr lang="sr-Cyrl-RS" altLang="en-US" sz="2400" i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↓↓↓↓</a:t>
            </a:r>
          </a:p>
          <a:p>
            <a:r>
              <a:rPr lang="sr-Latn-C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radial extensions of medulla </a:t>
            </a:r>
            <a:r>
              <a:rPr lang="en-GB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to the surface of the kidney</a:t>
            </a:r>
            <a:r>
              <a:rPr lang="sr-Cyrl-RS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400" i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=</a:t>
            </a:r>
            <a:endParaRPr lang="sr-Latn-CS" altLang="en-US" sz="2400" i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Latn-CS" altLang="en-US" sz="2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radii medullares-Ferrein</a:t>
            </a:r>
            <a:r>
              <a:rPr lang="sr-Latn-CS" altLang="en-US" sz="2400" i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Ferrein’s</a:t>
            </a:r>
            <a:r>
              <a:rPr lang="en-GB" altLang="en-US" sz="24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pyramides</a:t>
            </a:r>
            <a:r>
              <a:rPr lang="sr-Cyrl-RS" altLang="en-US" sz="24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en-GB" altLang="en-US" sz="24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small pyramids</a:t>
            </a:r>
            <a:r>
              <a:rPr lang="sr-Latn-CS" altLang="en-US" sz="24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400" i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400" i="1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9220" name="AutoShape 7"/>
          <p:cNvSpPr>
            <a:spLocks noChangeArrowheads="1"/>
          </p:cNvSpPr>
          <p:nvPr/>
        </p:nvSpPr>
        <p:spPr bwMode="auto">
          <a:xfrm>
            <a:off x="7380312" y="3899217"/>
            <a:ext cx="431800" cy="504825"/>
          </a:xfrm>
          <a:prstGeom prst="curvedLeftArrow">
            <a:avLst>
              <a:gd name="adj1" fmla="val 23382"/>
              <a:gd name="adj2" fmla="val 46765"/>
              <a:gd name="adj3" fmla="val 33333"/>
            </a:avLst>
          </a:prstGeom>
          <a:solidFill>
            <a:srgbClr val="FFFF66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21" name="AutoShape 8"/>
          <p:cNvSpPr>
            <a:spLocks noChangeArrowheads="1"/>
          </p:cNvSpPr>
          <p:nvPr/>
        </p:nvSpPr>
        <p:spPr bwMode="auto">
          <a:xfrm>
            <a:off x="107950" y="5157788"/>
            <a:ext cx="431800" cy="503237"/>
          </a:xfrm>
          <a:prstGeom prst="curvedRightArrow">
            <a:avLst>
              <a:gd name="adj1" fmla="val 23309"/>
              <a:gd name="adj2" fmla="val 46618"/>
              <a:gd name="adj3" fmla="val 33333"/>
            </a:avLst>
          </a:prstGeom>
          <a:solidFill>
            <a:srgbClr val="FF6600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981200" y="44450"/>
            <a:ext cx="611919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cortex </a:t>
            </a:r>
            <a:r>
              <a:rPr lang="sr-Cyrl-RS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Cortex renalis</a:t>
            </a:r>
            <a:r>
              <a:rPr lang="sr-Cyrl-RS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447675" y="1355725"/>
            <a:ext cx="563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2400"/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23850" y="1355725"/>
            <a:ext cx="8569325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22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 of renal parenchyma located between Malpighi’s pyramids</a:t>
            </a:r>
            <a:r>
              <a:rPr lang="sr-Latn-CS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→ 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column or </a:t>
            </a:r>
            <a:r>
              <a:rPr lang="en-GB" altLang="en-US" sz="2400" b="1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Bertin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column (c</a:t>
            </a:r>
            <a:r>
              <a:rPr lang="sr-Latn-CS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olumne </a:t>
            </a:r>
            <a:r>
              <a:rPr lang="sr-Latn-CS" altLang="en-US" sz="24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renales </a:t>
            </a:r>
            <a:r>
              <a:rPr lang="sr-Latn-CS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Bertini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4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endParaRPr lang="sr-Latn-CS" altLang="en-US" sz="2400" b="1" dirty="0"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GB" altLang="en-US" sz="22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Part of renal parenchyma located between </a:t>
            </a:r>
            <a:r>
              <a:rPr lang="en-GB" altLang="en-US" sz="22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Ferrein’s</a:t>
            </a:r>
            <a:r>
              <a:rPr lang="en-GB" altLang="en-US" sz="22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pyramids or</a:t>
            </a:r>
            <a:r>
              <a:rPr lang="sr-Cyrl-RS" altLang="en-US" sz="22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2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between </a:t>
            </a:r>
            <a:r>
              <a:rPr lang="en-GB" altLang="en-US" sz="2200" dirty="0" err="1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Ferrein’s</a:t>
            </a:r>
            <a:r>
              <a:rPr lang="en-GB" altLang="en-US" sz="22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pyramids and surface of the kidney </a:t>
            </a:r>
            <a:r>
              <a:rPr lang="sr-Latn-CS" altLang="en-US" sz="2400" i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→ 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cortical labyrinth (l</a:t>
            </a:r>
            <a:r>
              <a:rPr lang="sr-Latn-CS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abyrinthus cortices</a:t>
            </a:r>
            <a:r>
              <a:rPr lang="en-GB" altLang="en-US" sz="24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400" i="1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sr-Latn-CS" altLang="en-US" sz="2400" i="1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GB" altLang="en-US" sz="22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Malpyghi’s</a:t>
            </a:r>
            <a:r>
              <a:rPr lang="en-GB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2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pyramides</a:t>
            </a:r>
            <a:r>
              <a:rPr lang="en-GB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and renal column form renal lobes </a:t>
            </a:r>
            <a:r>
              <a:rPr lang="sr-Cyrl-RS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200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lobi</a:t>
            </a:r>
            <a:r>
              <a:rPr lang="en-GB" altLang="en-US" sz="22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200" dirty="0" err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renales</a:t>
            </a:r>
            <a:r>
              <a:rPr lang="en-GB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and </a:t>
            </a:r>
            <a:r>
              <a:rPr lang="en-GB" altLang="en-US" sz="22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Ferrein’s</a:t>
            </a:r>
            <a:r>
              <a:rPr lang="en-GB" altLang="en-US" sz="2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pyramids and cortical labyrinth form renal lobules</a:t>
            </a:r>
            <a:endParaRPr lang="sr-Latn-CS" altLang="en-US" sz="22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endParaRPr lang="sr-Latn-CS" altLang="en-US" sz="2000" b="1" i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555875" y="476250"/>
            <a:ext cx="311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2916238" y="0"/>
            <a:ext cx="338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0" y="-14288"/>
            <a:ext cx="9144000" cy="706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en-US" sz="28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Nephron</a:t>
            </a:r>
            <a:r>
              <a:rPr lang="sr-Latn-CS" altLang="en-US" sz="2000" i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Functional unit of the renal parenchyma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~2</a:t>
            </a:r>
            <a:r>
              <a:rPr lang="sr-Cyrl-RS" altLang="en-US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,5 - 3 </a:t>
            </a:r>
            <a:r>
              <a:rPr lang="en-GB" altLang="en-US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millions</a:t>
            </a:r>
            <a:r>
              <a:rPr lang="sr-Cyrl-RS" altLang="en-US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r>
              <a:rPr lang="en-GB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					</a:t>
            </a:r>
            <a:r>
              <a:rPr lang="sr-Latn-CS" altLang="en-US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 both kidney</a:t>
            </a:r>
            <a:r>
              <a:rPr lang="sr-Latn-CS" altLang="en-US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14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Function</a:t>
            </a:r>
            <a:r>
              <a:rPr lang="sr-Latn-C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selective filtration of metabolic products from the blood, regulation of </a:t>
            </a: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</a:t>
            </a:r>
            <a:b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concentration 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of Na, K, amino acids, sugars, salts, water</a:t>
            </a:r>
            <a:r>
              <a:rPr lang="sr-Latn-C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...</a:t>
            </a:r>
            <a:endParaRPr lang="sr-Latn-CS" altLang="en-US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Consists of</a:t>
            </a:r>
            <a:r>
              <a:rPr lang="sr-Latn-C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endParaRPr lang="sr-Latn-CS" altLang="en-US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r>
              <a:rPr lang="sr-Latn-CS" altLang="en-US" i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</a:t>
            </a:r>
            <a:r>
              <a:rPr lang="sr-Latn-CS" altLang="en-US" sz="2000" b="1" i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</a:t>
            </a:r>
            <a:r>
              <a:rPr lang="sr-Latn-CS" altLang="en-US" i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corpuscle (c</a:t>
            </a:r>
            <a:r>
              <a:rPr lang="sr-Latn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orpusculum renale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– </a:t>
            </a:r>
            <a:r>
              <a:rPr lang="en-GB" altLang="en-US" sz="20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Malpighian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body, consists of:</a:t>
            </a:r>
            <a:r>
              <a:rPr lang="sr-Latn-CS" alt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Glomerulus  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sz="2000" dirty="0">
                <a:latin typeface="Book Antiqua" panose="02040602050305030304" pitchFamily="18" charset="0"/>
              </a:rPr>
              <a:t>a tuft of </a:t>
            </a:r>
            <a:r>
              <a:rPr lang="en-GB" sz="2000" dirty="0" smtClean="0">
                <a:latin typeface="Book Antiqua" panose="02040602050305030304" pitchFamily="18" charset="0"/>
              </a:rPr>
              <a:t>capillaries)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 glomerul</a:t>
            </a:r>
            <a:r>
              <a:rPr lang="en-GB" altLang="en-US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</a:t>
            </a:r>
            <a:r>
              <a:rPr lang="sr-Latn-CS" altLang="en-US" sz="2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Bowman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’s capsule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r>
              <a:rPr lang="sr-Latn-CS" altLang="en-US" sz="2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</a:t>
            </a:r>
            <a:r>
              <a:rPr lang="sr-Latn-CS" altLang="en-US" sz="2000" b="1" i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</a:t>
            </a:r>
            <a:r>
              <a:rPr lang="sr-Latn-CS" altLang="en-US" sz="2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 tubule (t</a:t>
            </a:r>
            <a:r>
              <a:rPr lang="sr-Latn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ubulus renalis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-"/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proximalis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-Tubulus attenuatus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Tubulus distalis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Ductus reuniens</a:t>
            </a:r>
          </a:p>
          <a:p>
            <a:pPr>
              <a:spcBef>
                <a:spcPct val="50000"/>
              </a:spcBef>
            </a:pPr>
            <a:endParaRPr lang="sr-Latn-RS" altLang="en-US" sz="24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3786188" y="3517448"/>
            <a:ext cx="35353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neck (cervix)</a:t>
            </a: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contortus proximalis</a:t>
            </a:r>
            <a:b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rectus proximalis</a:t>
            </a:r>
          </a:p>
        </p:txBody>
      </p:sp>
      <p:sp>
        <p:nvSpPr>
          <p:cNvPr id="11270" name="Left Brace 9"/>
          <p:cNvSpPr>
            <a:spLocks/>
          </p:cNvSpPr>
          <p:nvPr/>
        </p:nvSpPr>
        <p:spPr bwMode="auto">
          <a:xfrm>
            <a:off x="3562690" y="3538538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1" name="Left Brace 7"/>
          <p:cNvSpPr>
            <a:spLocks/>
          </p:cNvSpPr>
          <p:nvPr/>
        </p:nvSpPr>
        <p:spPr bwMode="auto">
          <a:xfrm>
            <a:off x="3571875" y="4357688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3786188" y="4430490"/>
            <a:ext cx="22034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Pars descendens</a:t>
            </a:r>
            <a:b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Top</a:t>
            </a:r>
            <a:r>
              <a:rPr lang="sr-Latn-CS" altLang="en-US" b="1" i="1" dirty="0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i="1" dirty="0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 dirty="0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Pars ascendens</a:t>
            </a:r>
          </a:p>
        </p:txBody>
      </p:sp>
      <p:sp>
        <p:nvSpPr>
          <p:cNvPr id="11273" name="Left Brace 11"/>
          <p:cNvSpPr>
            <a:spLocks/>
          </p:cNvSpPr>
          <p:nvPr/>
        </p:nvSpPr>
        <p:spPr bwMode="auto">
          <a:xfrm>
            <a:off x="3571875" y="5072063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4" name="TextBox 12"/>
          <p:cNvSpPr txBox="1">
            <a:spLocks noChangeArrowheads="1"/>
          </p:cNvSpPr>
          <p:nvPr/>
        </p:nvSpPr>
        <p:spPr bwMode="auto">
          <a:xfrm>
            <a:off x="3643313" y="5376639"/>
            <a:ext cx="3206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rectus distalis</a:t>
            </a:r>
            <a:b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contortus distalis</a:t>
            </a:r>
          </a:p>
        </p:txBody>
      </p:sp>
      <p:sp>
        <p:nvSpPr>
          <p:cNvPr id="11275" name="TextBox 13"/>
          <p:cNvSpPr txBox="1">
            <a:spLocks noChangeArrowheads="1"/>
          </p:cNvSpPr>
          <p:nvPr/>
        </p:nvSpPr>
        <p:spPr bwMode="auto">
          <a:xfrm>
            <a:off x="3444875" y="5995988"/>
            <a:ext cx="53671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Ansa nephrica </a:t>
            </a:r>
            <a:r>
              <a:rPr lang="sr-Latn-CS" altLang="en-US" sz="2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the loop of </a:t>
            </a:r>
            <a:r>
              <a:rPr lang="en-GB" altLang="en-US" sz="2400" b="1" i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Henle</a:t>
            </a:r>
            <a:r>
              <a:rPr lang="sr-Latn-CS" altLang="en-US" sz="2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Latn-CS" altLang="en-US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rectus proximalis et distalis tubulus attenuatus</a:t>
            </a:r>
            <a:endParaRPr lang="sr-Latn-CS" altLang="en-US" b="1" i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3|1.1|2.8|28.7|25.9|12.5|15.9|6|1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7|3|7.9|10.3|1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6|1.5|1.5|24.7|1.3|10.5|1.7|14.5|2.3|7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89.1|7.3|4.5|5.4|12.9|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2|1.7|1.7|9.2|9.7|5.1|4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8|1.8|1.1|3.2|27.4|80|1.3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4.4|3.3|2.8|4.9|1.8|1.2|7|6.7|21.2|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4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3|93.9|25.6|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28.5|17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4|2.5|21.6|1.4|1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28.5|17.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64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64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7.7|1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1|5.2|23.6|1.7|11.7|1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4|1.8|2.5|2|12.1|6.8|3.2|12.2|4.4|2.8|6.3|5.1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5|1.3|0.6|1.9|1.4|2.3|1.6|1.1|97.3|3.7|10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6|0.7|0.7|4.6|0.9|0.7|43.8|2|9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5|0.5|1.2|0.8|42.1|1.3|1|0.8|0.5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9.8|13.5|0.9|0.7|3.9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altLang="sr-Latn-R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altLang="sr-Latn-R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6230</TotalTime>
  <Words>1566</Words>
  <Application>Microsoft Office PowerPoint</Application>
  <PresentationFormat>On-screen Show (4:3)</PresentationFormat>
  <Paragraphs>501</Paragraphs>
  <Slides>45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Book Antiqua</vt:lpstr>
      <vt:lpstr>Comic Sans MS</vt:lpstr>
      <vt:lpstr>Verdana</vt:lpstr>
      <vt:lpstr>Default Design</vt:lpstr>
      <vt:lpstr>PowerPoint Presentation</vt:lpstr>
      <vt:lpstr>THE URINARY SYSTEM  (SYSTEMA URINARIA)</vt:lpstr>
      <vt:lpstr>KIDNEY (REN)</vt:lpstr>
      <vt:lpstr>Kidney – capsules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URINARY BLADDER(VESICA URINARIA)</vt:lpstr>
      <vt:lpstr>URINARY BLADDER (VESICA URINARIA)</vt:lpstr>
      <vt:lpstr>URINARY BLADDER (VESICA URINARIA)</vt:lpstr>
      <vt:lpstr>URETHRA</vt:lpstr>
      <vt:lpstr>URETHRA</vt:lpstr>
      <vt:lpstr>THE MALE REPRODUCTIVE SYSTEM (ORGANA GENITALIA MASCULINA)</vt:lpstr>
      <vt:lpstr>Internal male genital organs  (organa genitalia masculina interna)</vt:lpstr>
      <vt:lpstr>Internal male genital organs  (organa genitalia masculina interna)</vt:lpstr>
      <vt:lpstr>PowerPoint Presentation</vt:lpstr>
      <vt:lpstr>Internal male genital organs  (organa genitalia masculina interna)</vt:lpstr>
      <vt:lpstr>Internal male genital organs  (organa genitalia masculina interna)</vt:lpstr>
      <vt:lpstr>Internal male genital organs </vt:lpstr>
      <vt:lpstr>PowerPoint Presentation</vt:lpstr>
      <vt:lpstr>Internal male genital organs </vt:lpstr>
      <vt:lpstr>Internal male genital organs </vt:lpstr>
      <vt:lpstr>External male genital organs </vt:lpstr>
      <vt:lpstr>External male genital organs </vt:lpstr>
      <vt:lpstr>URETHRA</vt:lpstr>
      <vt:lpstr>External male genital organs </vt:lpstr>
      <vt:lpstr>FEMALE GENITAL ORGANS (ORGANA GENITALIA FEMININA)</vt:lpstr>
      <vt:lpstr>Internal female genital organs (organa genitalia feminina interna)</vt:lpstr>
      <vt:lpstr>Internal female genital organs (organa genitalia feminina interna)</vt:lpstr>
      <vt:lpstr>Internal female genital organs (organa genitalia feminina interna)</vt:lpstr>
      <vt:lpstr>Internal female genital organs</vt:lpstr>
      <vt:lpstr>Internal female genital organs (organa genitalia feminina interna)</vt:lpstr>
      <vt:lpstr>Internal female genital organs</vt:lpstr>
      <vt:lpstr>Internal female genital organs (organa genitalia feminina interna)</vt:lpstr>
      <vt:lpstr>Internal female genital organs</vt:lpstr>
      <vt:lpstr>Internal female genital organs</vt:lpstr>
      <vt:lpstr>Internal female genital organs</vt:lpstr>
      <vt:lpstr>External female genital organs</vt:lpstr>
      <vt:lpstr>External female genital organs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Dobrivoje</dc:creator>
  <cp:lastModifiedBy>Macuzic</cp:lastModifiedBy>
  <cp:revision>91</cp:revision>
  <dcterms:modified xsi:type="dcterms:W3CDTF">2022-10-25T05:13:32Z</dcterms:modified>
</cp:coreProperties>
</file>